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handoutMasterIdLst>
    <p:handoutMasterId r:id="rId40"/>
  </p:handoutMasterIdLst>
  <p:sldIdLst>
    <p:sldId id="319" r:id="rId5"/>
    <p:sldId id="284" r:id="rId6"/>
    <p:sldId id="298" r:id="rId7"/>
    <p:sldId id="283" r:id="rId8"/>
    <p:sldId id="320" r:id="rId9"/>
    <p:sldId id="346" r:id="rId10"/>
    <p:sldId id="325" r:id="rId11"/>
    <p:sldId id="322" r:id="rId12"/>
    <p:sldId id="336" r:id="rId13"/>
    <p:sldId id="271" r:id="rId14"/>
    <p:sldId id="338" r:id="rId15"/>
    <p:sldId id="294" r:id="rId16"/>
    <p:sldId id="337" r:id="rId17"/>
    <p:sldId id="275" r:id="rId18"/>
    <p:sldId id="323" r:id="rId19"/>
    <p:sldId id="339" r:id="rId20"/>
    <p:sldId id="327" r:id="rId21"/>
    <p:sldId id="340" r:id="rId22"/>
    <p:sldId id="328" r:id="rId23"/>
    <p:sldId id="341" r:id="rId24"/>
    <p:sldId id="329" r:id="rId25"/>
    <p:sldId id="342" r:id="rId26"/>
    <p:sldId id="330" r:id="rId27"/>
    <p:sldId id="343" r:id="rId28"/>
    <p:sldId id="332" r:id="rId29"/>
    <p:sldId id="333" r:id="rId30"/>
    <p:sldId id="313" r:id="rId31"/>
    <p:sldId id="324" r:id="rId32"/>
    <p:sldId id="334" r:id="rId33"/>
    <p:sldId id="331" r:id="rId34"/>
    <p:sldId id="344" r:id="rId35"/>
    <p:sldId id="335" r:id="rId36"/>
    <p:sldId id="345"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4200" userDrawn="1">
          <p15:clr>
            <a:srgbClr val="A4A3A4"/>
          </p15:clr>
        </p15:guide>
        <p15:guide id="9" orient="horz" pos="17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C268"/>
    <a:srgbClr val="2493D7"/>
    <a:srgbClr val="F4762D"/>
    <a:srgbClr val="3C4981"/>
    <a:srgbClr val="36426F"/>
    <a:srgbClr val="162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37" d="100"/>
          <a:sy n="37" d="100"/>
        </p:scale>
        <p:origin x="2328" y="1046"/>
      </p:cViewPr>
      <p:guideLst>
        <p:guide pos="4200"/>
        <p:guide orient="horz" pos="1776"/>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13A58-3CE4-0F28-8DF5-A163B426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WSSC Water</a:t>
            </a:r>
          </a:p>
        </p:txBody>
      </p:sp>
      <p:sp>
        <p:nvSpPr>
          <p:cNvPr id="3" name="Date Placeholder 2">
            <a:extLst>
              <a:ext uri="{FF2B5EF4-FFF2-40B4-BE49-F238E27FC236}">
                <a16:creationId xmlns:a16="http://schemas.microsoft.com/office/drawing/2014/main" id="{E36EE355-D06C-0866-15CC-A2C1EF9BBE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43CCC-6DDB-6E47-95FA-9474E9AFF49C}" type="datetime1">
              <a:rPr lang="en-US" smtClean="0"/>
              <a:t>11/27/2023</a:t>
            </a:fld>
            <a:endParaRPr lang="en-US"/>
          </a:p>
        </p:txBody>
      </p:sp>
      <p:sp>
        <p:nvSpPr>
          <p:cNvPr id="4" name="Footer Placeholder 3">
            <a:extLst>
              <a:ext uri="{FF2B5EF4-FFF2-40B4-BE49-F238E27FC236}">
                <a16:creationId xmlns:a16="http://schemas.microsoft.com/office/drawing/2014/main" id="{85040CF1-96FE-9776-6551-C71D481460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Communications &amp; Community Relations</a:t>
            </a:r>
          </a:p>
        </p:txBody>
      </p:sp>
      <p:sp>
        <p:nvSpPr>
          <p:cNvPr id="5" name="Slide Number Placeholder 4">
            <a:extLst>
              <a:ext uri="{FF2B5EF4-FFF2-40B4-BE49-F238E27FC236}">
                <a16:creationId xmlns:a16="http://schemas.microsoft.com/office/drawing/2014/main" id="{12797031-5E36-D4CD-5EDA-50918EECA0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FB7D7E-F8C9-0748-A64B-885409768840}" type="slidenum">
              <a:rPr lang="en-US" smtClean="0"/>
              <a:t>‹#›</a:t>
            </a:fld>
            <a:endParaRPr lang="en-US"/>
          </a:p>
        </p:txBody>
      </p:sp>
    </p:spTree>
    <p:extLst>
      <p:ext uri="{BB962C8B-B14F-4D97-AF65-F5344CB8AC3E}">
        <p14:creationId xmlns:p14="http://schemas.microsoft.com/office/powerpoint/2010/main" val="14337406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WSSC Water</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E552B-1E5C-C446-92F3-356C371E9B80}" type="datetime1">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Communications &amp; Community Relations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C868E-C2BF-2546-93AC-16817AED7013}" type="slidenum">
              <a:rPr lang="en-US" smtClean="0"/>
              <a:t>‹#›</a:t>
            </a:fld>
            <a:endParaRPr lang="en-US"/>
          </a:p>
        </p:txBody>
      </p:sp>
    </p:spTree>
    <p:extLst>
      <p:ext uri="{BB962C8B-B14F-4D97-AF65-F5344CB8AC3E}">
        <p14:creationId xmlns:p14="http://schemas.microsoft.com/office/powerpoint/2010/main" val="5640311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4141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136DE1-6D17-4132-A153-E38969CF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C6048B-C74B-0E38-D7A7-491DDE3CC895}"/>
              </a:ext>
            </a:extLst>
          </p:cNvPr>
          <p:cNvSpPr>
            <a:spLocks noGrp="1"/>
          </p:cNvSpPr>
          <p:nvPr>
            <p:ph type="ctrTitle" hasCustomPrompt="1"/>
          </p:nvPr>
        </p:nvSpPr>
        <p:spPr>
          <a:xfrm>
            <a:off x="4824441" y="4542072"/>
            <a:ext cx="5557228" cy="741275"/>
          </a:xfrm>
          <a:prstGeom prst="rect">
            <a:avLst/>
          </a:prstGeom>
        </p:spPr>
        <p:txBody>
          <a:bodyPr anchor="b">
            <a:normAutofit/>
          </a:bodyPr>
          <a:lstStyle>
            <a:lvl1pPr algn="l">
              <a:defRPr sz="4400" b="1">
                <a:solidFill>
                  <a:schemeClr val="tx2"/>
                </a:solidFill>
                <a:latin typeface="Gill Sans MT" panose="020B0502020104020203" pitchFamily="34" charset="0"/>
              </a:defRPr>
            </a:lvl1pPr>
          </a:lstStyle>
          <a:p>
            <a:r>
              <a:rPr lang="en-US"/>
              <a:t>Presentation Title</a:t>
            </a:r>
          </a:p>
        </p:txBody>
      </p:sp>
      <p:sp>
        <p:nvSpPr>
          <p:cNvPr id="3" name="Subtitle 2">
            <a:extLst>
              <a:ext uri="{FF2B5EF4-FFF2-40B4-BE49-F238E27FC236}">
                <a16:creationId xmlns:a16="http://schemas.microsoft.com/office/drawing/2014/main" id="{E64C3ED3-399D-DE1C-3FCB-1A46F87D4D25}"/>
              </a:ext>
            </a:extLst>
          </p:cNvPr>
          <p:cNvSpPr>
            <a:spLocks noGrp="1"/>
          </p:cNvSpPr>
          <p:nvPr>
            <p:ph type="subTitle" idx="1" hasCustomPrompt="1"/>
          </p:nvPr>
        </p:nvSpPr>
        <p:spPr>
          <a:xfrm>
            <a:off x="4824441" y="5283347"/>
            <a:ext cx="5486400" cy="365125"/>
          </a:xfrm>
        </p:spPr>
        <p:txBody>
          <a:bodyPr>
            <a:normAutofit/>
          </a:bodyPr>
          <a:lstStyle>
            <a:lvl1pPr marL="0" indent="0" algn="l">
              <a:buNone/>
              <a:defRPr sz="2400">
                <a:solidFill>
                  <a:schemeClr val="tx2"/>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solidFill>
                  <a:schemeClr val="tx2"/>
                </a:solidFill>
                <a:latin typeface="Gill Sans MT"/>
                <a:ea typeface="DIN 2014 Bold" panose="020B0504020202020204" pitchFamily="34" charset="77"/>
                <a:cs typeface="Futura Medium"/>
              </a:rPr>
              <a:t>Department Name Here</a:t>
            </a:r>
          </a:p>
        </p:txBody>
      </p:sp>
      <p:pic>
        <p:nvPicPr>
          <p:cNvPr id="9" name="Picture 8">
            <a:extLst>
              <a:ext uri="{FF2B5EF4-FFF2-40B4-BE49-F238E27FC236}">
                <a16:creationId xmlns:a16="http://schemas.microsoft.com/office/drawing/2014/main" id="{C3AA82A5-7921-4263-9FD3-05A168D257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4546" y="4467590"/>
            <a:ext cx="1982995" cy="1057294"/>
          </a:xfrm>
          <a:prstGeom prst="rect">
            <a:avLst/>
          </a:prstGeom>
        </p:spPr>
      </p:pic>
      <p:cxnSp>
        <p:nvCxnSpPr>
          <p:cNvPr id="10" name="Straight Connector 9">
            <a:extLst>
              <a:ext uri="{FF2B5EF4-FFF2-40B4-BE49-F238E27FC236}">
                <a16:creationId xmlns:a16="http://schemas.microsoft.com/office/drawing/2014/main" id="{0008C24B-B039-46FD-BD1E-364294A69931}"/>
              </a:ext>
            </a:extLst>
          </p:cNvPr>
          <p:cNvCxnSpPr>
            <a:cxnSpLocks/>
          </p:cNvCxnSpPr>
          <p:nvPr userDrawn="1"/>
        </p:nvCxnSpPr>
        <p:spPr>
          <a:xfrm flipH="1">
            <a:off x="4297972" y="4542072"/>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4BF1304-F32F-46EA-9CD0-7D315E3799C2}"/>
              </a:ext>
            </a:extLst>
          </p:cNvPr>
          <p:cNvSpPr>
            <a:spLocks noGrp="1"/>
          </p:cNvSpPr>
          <p:nvPr>
            <p:ph type="body" sz="quarter" idx="13" hasCustomPrompt="1"/>
          </p:nvPr>
        </p:nvSpPr>
        <p:spPr>
          <a:xfrm>
            <a:off x="838200" y="6372086"/>
            <a:ext cx="2743200" cy="365264"/>
          </a:xfrm>
        </p:spPr>
        <p:txBody>
          <a:bodyPr>
            <a:noAutofit/>
          </a:bodyPr>
          <a:lstStyle>
            <a:lvl1pPr marL="0" indent="0">
              <a:buNone/>
              <a:defRPr sz="1600" b="1"/>
            </a:lvl1pPr>
          </a:lstStyle>
          <a:p>
            <a:pPr lvl="0"/>
            <a:r>
              <a:rPr lang="en-US"/>
              <a:t>Presenter Name, Title</a:t>
            </a:r>
          </a:p>
        </p:txBody>
      </p:sp>
      <p:sp>
        <p:nvSpPr>
          <p:cNvPr id="18" name="Text Placeholder 16">
            <a:extLst>
              <a:ext uri="{FF2B5EF4-FFF2-40B4-BE49-F238E27FC236}">
                <a16:creationId xmlns:a16="http://schemas.microsoft.com/office/drawing/2014/main" id="{778B887A-5E9C-474A-97ED-02C64E25C8F5}"/>
              </a:ext>
            </a:extLst>
          </p:cNvPr>
          <p:cNvSpPr>
            <a:spLocks noGrp="1"/>
          </p:cNvSpPr>
          <p:nvPr>
            <p:ph type="body" sz="quarter" idx="14" hasCustomPrompt="1"/>
          </p:nvPr>
        </p:nvSpPr>
        <p:spPr>
          <a:xfrm>
            <a:off x="8610602" y="6372086"/>
            <a:ext cx="2743200" cy="365264"/>
          </a:xfrm>
        </p:spPr>
        <p:txBody>
          <a:bodyPr>
            <a:noAutofit/>
          </a:bodyPr>
          <a:lstStyle>
            <a:lvl1pPr marL="0" indent="0" algn="r">
              <a:buNone/>
              <a:defRPr sz="1600" b="1"/>
            </a:lvl1pPr>
            <a:lvl2pPr algn="r">
              <a:defRPr/>
            </a:lvl2pPr>
          </a:lstStyle>
          <a:p>
            <a:pPr lvl="0"/>
            <a:r>
              <a:rPr lang="en-US"/>
              <a:t>Month Day ,Year</a:t>
            </a:r>
          </a:p>
        </p:txBody>
      </p:sp>
    </p:spTree>
    <p:extLst>
      <p:ext uri="{BB962C8B-B14F-4D97-AF65-F5344CB8AC3E}">
        <p14:creationId xmlns:p14="http://schemas.microsoft.com/office/powerpoint/2010/main" val="183085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5060881"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BD90D53D-95CC-7BD5-7095-C4145571ED9C}"/>
              </a:ext>
            </a:extLst>
          </p:cNvPr>
          <p:cNvSpPr>
            <a:spLocks noGrp="1"/>
          </p:cNvSpPr>
          <p:nvPr>
            <p:ph sz="half" idx="1"/>
          </p:nvPr>
        </p:nvSpPr>
        <p:spPr>
          <a:xfrm>
            <a:off x="6307140" y="1825480"/>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06599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Righ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195FEBF6-EB8B-6363-70CC-2FD79801F449}"/>
              </a:ext>
            </a:extLst>
          </p:cNvPr>
          <p:cNvSpPr>
            <a:spLocks noGrp="1"/>
          </p:cNvSpPr>
          <p:nvPr>
            <p:ph sz="half" idx="1"/>
          </p:nvPr>
        </p:nvSpPr>
        <p:spPr>
          <a:xfrm>
            <a:off x="6307140" y="1825480"/>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435648"/>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Righ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2" name="Picture Placeholder 12">
            <a:extLst>
              <a:ext uri="{FF2B5EF4-FFF2-40B4-BE49-F238E27FC236}">
                <a16:creationId xmlns:a16="http://schemas.microsoft.com/office/drawing/2014/main" id="{6E1F6DD5-A198-B06D-6825-18CB048ABD0C}"/>
              </a:ext>
            </a:extLst>
          </p:cNvPr>
          <p:cNvSpPr>
            <a:spLocks noGrp="1"/>
          </p:cNvSpPr>
          <p:nvPr>
            <p:ph type="pic" sz="quarter" idx="17" hasCustomPrompt="1"/>
          </p:nvPr>
        </p:nvSpPr>
        <p:spPr>
          <a:xfrm>
            <a:off x="3551583" y="4151238"/>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4" name="Content Placeholder 2">
            <a:extLst>
              <a:ext uri="{FF2B5EF4-FFF2-40B4-BE49-F238E27FC236}">
                <a16:creationId xmlns:a16="http://schemas.microsoft.com/office/drawing/2014/main" id="{80D9C87B-C277-FDEF-CA81-E163849EABFE}"/>
              </a:ext>
            </a:extLst>
          </p:cNvPr>
          <p:cNvSpPr>
            <a:spLocks noGrp="1"/>
          </p:cNvSpPr>
          <p:nvPr>
            <p:ph sz="half" idx="1"/>
          </p:nvPr>
        </p:nvSpPr>
        <p:spPr>
          <a:xfrm>
            <a:off x="6307140" y="1825480"/>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902764"/>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de Tex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EC76-36D5-DA4B-5DA4-EFCDD6016062}"/>
              </a:ext>
            </a:extLst>
          </p:cNvPr>
          <p:cNvSpPr>
            <a:spLocks noGrp="1"/>
          </p:cNvSpPr>
          <p:nvPr>
            <p:ph sz="half" idx="1"/>
          </p:nvPr>
        </p:nvSpPr>
        <p:spPr>
          <a:xfrm>
            <a:off x="838199" y="1825625"/>
            <a:ext cx="10515599"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EC93B-39F2-39E0-8D5F-B1F99517F107}"/>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8" name="Group 7">
            <a:extLst>
              <a:ext uri="{FF2B5EF4-FFF2-40B4-BE49-F238E27FC236}">
                <a16:creationId xmlns:a16="http://schemas.microsoft.com/office/drawing/2014/main" id="{331F6E8A-2E51-4ECD-8BEA-BAB7ECEA0BF9}"/>
              </a:ext>
            </a:extLst>
          </p:cNvPr>
          <p:cNvGrpSpPr/>
          <p:nvPr userDrawn="1"/>
        </p:nvGrpSpPr>
        <p:grpSpPr>
          <a:xfrm>
            <a:off x="9762697" y="-1113"/>
            <a:ext cx="1832058" cy="1073494"/>
            <a:chOff x="9762697" y="18765"/>
            <a:chExt cx="1832058" cy="1073494"/>
          </a:xfrm>
        </p:grpSpPr>
        <p:sp>
          <p:nvSpPr>
            <p:cNvPr id="9" name="Rectangle 8">
              <a:extLst>
                <a:ext uri="{FF2B5EF4-FFF2-40B4-BE49-F238E27FC236}">
                  <a16:creationId xmlns:a16="http://schemas.microsoft.com/office/drawing/2014/main" id="{D6A411C1-C285-45D9-B905-5AFADD95D9BC}"/>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0" name="Picture 9">
              <a:extLst>
                <a:ext uri="{FF2B5EF4-FFF2-40B4-BE49-F238E27FC236}">
                  <a16:creationId xmlns:a16="http://schemas.microsoft.com/office/drawing/2014/main" id="{F2FA0FD2-56A0-4B11-8120-01C40BB52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4" name="Title 1">
            <a:extLst>
              <a:ext uri="{FF2B5EF4-FFF2-40B4-BE49-F238E27FC236}">
                <a16:creationId xmlns:a16="http://schemas.microsoft.com/office/drawing/2014/main" id="{2B58F920-01C9-2DDF-25D8-70517C19AF64}"/>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Tree>
    <p:extLst>
      <p:ext uri="{BB962C8B-B14F-4D97-AF65-F5344CB8AC3E}">
        <p14:creationId xmlns:p14="http://schemas.microsoft.com/office/powerpoint/2010/main" val="1505354655"/>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11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Text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4214E14-7B07-FC22-77AF-ECA4314C7D15}"/>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10" name="Group 9">
            <a:extLst>
              <a:ext uri="{FF2B5EF4-FFF2-40B4-BE49-F238E27FC236}">
                <a16:creationId xmlns:a16="http://schemas.microsoft.com/office/drawing/2014/main" id="{19A083A1-9673-47E0-BE8E-D04387CE23CC}"/>
              </a:ext>
            </a:extLst>
          </p:cNvPr>
          <p:cNvGrpSpPr/>
          <p:nvPr userDrawn="1"/>
        </p:nvGrpSpPr>
        <p:grpSpPr>
          <a:xfrm>
            <a:off x="9762697" y="-1113"/>
            <a:ext cx="1832058" cy="1073494"/>
            <a:chOff x="9762697" y="18765"/>
            <a:chExt cx="1832058" cy="1073494"/>
          </a:xfrm>
        </p:grpSpPr>
        <p:sp>
          <p:nvSpPr>
            <p:cNvPr id="11" name="Rectangle 10">
              <a:extLst>
                <a:ext uri="{FF2B5EF4-FFF2-40B4-BE49-F238E27FC236}">
                  <a16:creationId xmlns:a16="http://schemas.microsoft.com/office/drawing/2014/main" id="{85360421-43D6-4A4E-AE45-62F4A0D8AEC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2" name="Picture 11">
              <a:extLst>
                <a:ext uri="{FF2B5EF4-FFF2-40B4-BE49-F238E27FC236}">
                  <a16:creationId xmlns:a16="http://schemas.microsoft.com/office/drawing/2014/main" id="{60016743-D2F3-4C0A-A1F8-890A2DCEC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3" name="Title 1">
            <a:extLst>
              <a:ext uri="{FF2B5EF4-FFF2-40B4-BE49-F238E27FC236}">
                <a16:creationId xmlns:a16="http://schemas.microsoft.com/office/drawing/2014/main" id="{84B4F7CF-685E-BCEA-4AE7-050A37ABFF5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5" name="Content Placeholder 2">
            <a:extLst>
              <a:ext uri="{FF2B5EF4-FFF2-40B4-BE49-F238E27FC236}">
                <a16:creationId xmlns:a16="http://schemas.microsoft.com/office/drawing/2014/main" id="{7FABE48A-B02D-EA6E-CE99-CB1CF84F4E6B}"/>
              </a:ext>
            </a:extLst>
          </p:cNvPr>
          <p:cNvSpPr>
            <a:spLocks noGrp="1"/>
          </p:cNvSpPr>
          <p:nvPr>
            <p:ph sz="half" idx="13"/>
          </p:nvPr>
        </p:nvSpPr>
        <p:spPr>
          <a:xfrm>
            <a:off x="6307140" y="1825480"/>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40D07B-90DB-50ED-82DE-258BAFCBD5CA}"/>
              </a:ext>
            </a:extLst>
          </p:cNvPr>
          <p:cNvSpPr>
            <a:spLocks noGrp="1"/>
          </p:cNvSpPr>
          <p:nvPr>
            <p:ph sz="half" idx="1"/>
          </p:nvPr>
        </p:nvSpPr>
        <p:spPr>
          <a:xfrm>
            <a:off x="838200" y="1825625"/>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937822"/>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4" orient="horz" pos="11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7514270"/>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B69AB87-6FED-4393-9F1E-6201372521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sp>
        <p:nvSpPr>
          <p:cNvPr id="6" name="Title 1">
            <a:extLst>
              <a:ext uri="{FF2B5EF4-FFF2-40B4-BE49-F238E27FC236}">
                <a16:creationId xmlns:a16="http://schemas.microsoft.com/office/drawing/2014/main" id="{30BF6810-64D7-4976-BBD8-76AAFBB90317}"/>
              </a:ext>
            </a:extLst>
          </p:cNvPr>
          <p:cNvSpPr txBox="1">
            <a:spLocks/>
          </p:cNvSpPr>
          <p:nvPr userDrawn="1"/>
        </p:nvSpPr>
        <p:spPr>
          <a:xfrm>
            <a:off x="5703665" y="4690345"/>
            <a:ext cx="4021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6426F"/>
                </a:solidFill>
                <a:latin typeface="Gill Sans MT" panose="020B0502020104020203" pitchFamily="34" charset="0"/>
                <a:ea typeface="+mj-ea"/>
                <a:cs typeface="+mj-cs"/>
              </a:defRPr>
            </a:lvl1pPr>
          </a:lstStyle>
          <a:p>
            <a:r>
              <a:rPr lang="en-US" sz="5400">
                <a:solidFill>
                  <a:schemeClr val="accent1"/>
                </a:solidFill>
              </a:rPr>
              <a:t>Questions?</a:t>
            </a:r>
          </a:p>
        </p:txBody>
      </p:sp>
      <p:pic>
        <p:nvPicPr>
          <p:cNvPr id="10" name="Picture 9">
            <a:extLst>
              <a:ext uri="{FF2B5EF4-FFF2-40B4-BE49-F238E27FC236}">
                <a16:creationId xmlns:a16="http://schemas.microsoft.com/office/drawing/2014/main" id="{6F8425D3-270F-4C8C-96B4-DDE587EE3D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11136" y="4811148"/>
            <a:ext cx="1982995" cy="1057294"/>
          </a:xfrm>
          <a:prstGeom prst="rect">
            <a:avLst/>
          </a:prstGeom>
        </p:spPr>
      </p:pic>
      <p:cxnSp>
        <p:nvCxnSpPr>
          <p:cNvPr id="11" name="Straight Connector 10">
            <a:extLst>
              <a:ext uri="{FF2B5EF4-FFF2-40B4-BE49-F238E27FC236}">
                <a16:creationId xmlns:a16="http://schemas.microsoft.com/office/drawing/2014/main" id="{C8E01266-2600-4A76-9DD5-180E2D485443}"/>
              </a:ext>
            </a:extLst>
          </p:cNvPr>
          <p:cNvCxnSpPr>
            <a:cxnSpLocks/>
          </p:cNvCxnSpPr>
          <p:nvPr userDrawn="1"/>
        </p:nvCxnSpPr>
        <p:spPr>
          <a:xfrm flipH="1">
            <a:off x="5043031" y="4898963"/>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4077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47CCE-ADC8-95A4-CACA-C16E4C84BE21}"/>
              </a:ext>
            </a:extLst>
          </p:cNvPr>
          <p:cNvSpPr>
            <a:spLocks noGrp="1"/>
          </p:cNvSpPr>
          <p:nvPr>
            <p:ph type="dt" sz="half" idx="10"/>
          </p:nvPr>
        </p:nvSpPr>
        <p:spPr>
          <a:xfrm>
            <a:off x="838200" y="6356350"/>
            <a:ext cx="2743200" cy="365125"/>
          </a:xfrm>
          <a:prstGeom prst="rect">
            <a:avLst/>
          </a:prstGeom>
        </p:spPr>
        <p:txBody>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2A5C2ECC-441C-4102-B555-C40685166BD1}"/>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tx2"/>
                </a:solidFill>
              </a:defRPr>
            </a:lvl1pPr>
          </a:lstStyle>
          <a:p>
            <a:endParaRPr lang="en-US"/>
          </a:p>
        </p:txBody>
      </p:sp>
      <p:sp>
        <p:nvSpPr>
          <p:cNvPr id="4" name="Slide Number Placeholder 3">
            <a:extLst>
              <a:ext uri="{FF2B5EF4-FFF2-40B4-BE49-F238E27FC236}">
                <a16:creationId xmlns:a16="http://schemas.microsoft.com/office/drawing/2014/main" id="{52FFB60F-01BE-8BDF-91CD-148FC6D74D2F}"/>
              </a:ext>
            </a:extLst>
          </p:cNvPr>
          <p:cNvSpPr>
            <a:spLocks noGrp="1"/>
          </p:cNvSpPr>
          <p:nvPr>
            <p:ph type="sldNum" sz="quarter" idx="12"/>
          </p:nvPr>
        </p:nvSpPr>
        <p:spPr/>
        <p:txBody>
          <a:bodyPr/>
          <a:lstStyle/>
          <a:p>
            <a:fld id="{B4BD64BB-9BC2-3346-B283-A39112DA3F23}" type="slidenum">
              <a:rPr lang="en-US" smtClean="0"/>
              <a:t>‹#›</a:t>
            </a:fld>
            <a:endParaRPr lang="en-US"/>
          </a:p>
        </p:txBody>
      </p:sp>
      <p:pic>
        <p:nvPicPr>
          <p:cNvPr id="5" name="Picture 4">
            <a:extLst>
              <a:ext uri="{FF2B5EF4-FFF2-40B4-BE49-F238E27FC236}">
                <a16:creationId xmlns:a16="http://schemas.microsoft.com/office/drawing/2014/main" id="{27587782-5383-46B3-B543-4105EF9412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8310" y="2587807"/>
            <a:ext cx="3155380" cy="1682386"/>
          </a:xfrm>
          <a:prstGeom prst="rect">
            <a:avLst/>
          </a:prstGeom>
        </p:spPr>
      </p:pic>
      <p:sp>
        <p:nvSpPr>
          <p:cNvPr id="8" name="Rectangle 7">
            <a:extLst>
              <a:ext uri="{FF2B5EF4-FFF2-40B4-BE49-F238E27FC236}">
                <a16:creationId xmlns:a16="http://schemas.microsoft.com/office/drawing/2014/main" id="{063B15CC-62FA-7C15-8871-7165E2148589}"/>
              </a:ext>
            </a:extLst>
          </p:cNvPr>
          <p:cNvSpPr/>
          <p:nvPr userDrawn="1"/>
        </p:nvSpPr>
        <p:spPr>
          <a:xfrm>
            <a:off x="9839739" y="0"/>
            <a:ext cx="1749287" cy="115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3243533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ivider: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35ECCD-2925-4741-88EB-78D8310330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6C9D8-1B65-CE44-9E35-4CE98A1F23C8}"/>
              </a:ext>
            </a:extLst>
          </p:cNvPr>
          <p:cNvSpPr>
            <a:spLocks noGrp="1"/>
          </p:cNvSpPr>
          <p:nvPr>
            <p:ph type="title" hasCustomPrompt="1"/>
          </p:nvPr>
        </p:nvSpPr>
        <p:spPr>
          <a:xfrm>
            <a:off x="3581400" y="1709738"/>
            <a:ext cx="7766050" cy="2852737"/>
          </a:xfrm>
        </p:spPr>
        <p:txBody>
          <a:bodyPr anchor="t"/>
          <a:lstStyle>
            <a:lvl1pPr>
              <a:defRPr sz="6000">
                <a:solidFill>
                  <a:schemeClr val="bg1"/>
                </a:solidFill>
              </a:defRPr>
            </a:lvl1pPr>
          </a:lstStyle>
          <a:p>
            <a:r>
              <a:rPr lang="en-US"/>
              <a:t>Topic 1</a:t>
            </a:r>
          </a:p>
        </p:txBody>
      </p:sp>
      <p:pic>
        <p:nvPicPr>
          <p:cNvPr id="9" name="Picture 8">
            <a:extLst>
              <a:ext uri="{FF2B5EF4-FFF2-40B4-BE49-F238E27FC236}">
                <a16:creationId xmlns:a16="http://schemas.microsoft.com/office/drawing/2014/main" id="{9B6E6115-34A3-4507-ACC0-B5C1B5C5E8F2}"/>
              </a:ext>
            </a:extLst>
          </p:cNvPr>
          <p:cNvPicPr>
            <a:picLocks noChangeAspect="1"/>
          </p:cNvPicPr>
          <p:nvPr userDrawn="1"/>
        </p:nvPicPr>
        <p:blipFill>
          <a:blip r:embed="rId3"/>
          <a:stretch>
            <a:fillRect/>
          </a:stretch>
        </p:blipFill>
        <p:spPr>
          <a:xfrm>
            <a:off x="202018" y="5964624"/>
            <a:ext cx="1359577" cy="755153"/>
          </a:xfrm>
          <a:prstGeom prst="rect">
            <a:avLst/>
          </a:prstGeom>
        </p:spPr>
      </p:pic>
    </p:spTree>
    <p:extLst>
      <p:ext uri="{BB962C8B-B14F-4D97-AF65-F5344CB8AC3E}">
        <p14:creationId xmlns:p14="http://schemas.microsoft.com/office/powerpoint/2010/main" val="2811247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ivider: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D63C6-8343-484A-AC4C-FC9871CEF9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6C9D8-1B65-CE44-9E35-4CE98A1F23C8}"/>
              </a:ext>
            </a:extLst>
          </p:cNvPr>
          <p:cNvSpPr>
            <a:spLocks noGrp="1"/>
          </p:cNvSpPr>
          <p:nvPr>
            <p:ph type="title" hasCustomPrompt="1"/>
          </p:nvPr>
        </p:nvSpPr>
        <p:spPr>
          <a:xfrm>
            <a:off x="3581400" y="1709738"/>
            <a:ext cx="7766050" cy="2852737"/>
          </a:xfrm>
        </p:spPr>
        <p:txBody>
          <a:bodyPr anchor="t"/>
          <a:lstStyle>
            <a:lvl1pPr>
              <a:defRPr sz="6000">
                <a:solidFill>
                  <a:schemeClr val="bg1"/>
                </a:solidFill>
              </a:defRPr>
            </a:lvl1pPr>
          </a:lstStyle>
          <a:p>
            <a:r>
              <a:rPr lang="en-US"/>
              <a:t>Topic 2</a:t>
            </a:r>
          </a:p>
        </p:txBody>
      </p:sp>
      <p:pic>
        <p:nvPicPr>
          <p:cNvPr id="9" name="Picture 8">
            <a:extLst>
              <a:ext uri="{FF2B5EF4-FFF2-40B4-BE49-F238E27FC236}">
                <a16:creationId xmlns:a16="http://schemas.microsoft.com/office/drawing/2014/main" id="{9B6E6115-34A3-4507-ACC0-B5C1B5C5E8F2}"/>
              </a:ext>
            </a:extLst>
          </p:cNvPr>
          <p:cNvPicPr>
            <a:picLocks noChangeAspect="1"/>
          </p:cNvPicPr>
          <p:nvPr userDrawn="1"/>
        </p:nvPicPr>
        <p:blipFill>
          <a:blip r:embed="rId3"/>
          <a:stretch>
            <a:fillRect/>
          </a:stretch>
        </p:blipFill>
        <p:spPr>
          <a:xfrm>
            <a:off x="202018" y="5964624"/>
            <a:ext cx="1359577" cy="755153"/>
          </a:xfrm>
          <a:prstGeom prst="rect">
            <a:avLst/>
          </a:prstGeom>
        </p:spPr>
      </p:pic>
    </p:spTree>
    <p:extLst>
      <p:ext uri="{BB962C8B-B14F-4D97-AF65-F5344CB8AC3E}">
        <p14:creationId xmlns:p14="http://schemas.microsoft.com/office/powerpoint/2010/main" val="393307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List Slide">
    <p:spTree>
      <p:nvGrpSpPr>
        <p:cNvPr id="1" name=""/>
        <p:cNvGrpSpPr/>
        <p:nvPr/>
      </p:nvGrpSpPr>
      <p:grpSpPr>
        <a:xfrm>
          <a:off x="0" y="0"/>
          <a:ext cx="0" cy="0"/>
          <a:chOff x="0" y="0"/>
          <a:chExt cx="0" cy="0"/>
        </a:xfrm>
      </p:grpSpPr>
      <p:pic>
        <p:nvPicPr>
          <p:cNvPr id="8" name="Picture 7" descr="A picture containing outdoor, silhouette&#10;&#10;Description automatically generated">
            <a:extLst>
              <a:ext uri="{FF2B5EF4-FFF2-40B4-BE49-F238E27FC236}">
                <a16:creationId xmlns:a16="http://schemas.microsoft.com/office/drawing/2014/main" id="{03C416E2-A766-473A-919A-8B3B664DB3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Slide Number Placeholder 5">
            <a:extLst>
              <a:ext uri="{FF2B5EF4-FFF2-40B4-BE49-F238E27FC236}">
                <a16:creationId xmlns:a16="http://schemas.microsoft.com/office/drawing/2014/main" id="{86A42901-BCA3-EA2B-AABB-63C065A5284B}"/>
              </a:ext>
            </a:extLst>
          </p:cNvPr>
          <p:cNvSpPr>
            <a:spLocks noGrp="1"/>
          </p:cNvSpPr>
          <p:nvPr>
            <p:ph type="sldNum" sz="quarter" idx="12"/>
          </p:nvPr>
        </p:nvSpPr>
        <p:spPr/>
        <p:txBody>
          <a:bodyPr/>
          <a:lstStyle/>
          <a:p>
            <a:fld id="{B4BD64BB-9BC2-3346-B283-A39112DA3F23}" type="slidenum">
              <a:rPr lang="en-US" smtClean="0"/>
              <a:t>‹#›</a:t>
            </a:fld>
            <a:endParaRPr lang="en-US"/>
          </a:p>
        </p:txBody>
      </p:sp>
      <p:sp>
        <p:nvSpPr>
          <p:cNvPr id="5" name="Title 1">
            <a:extLst>
              <a:ext uri="{FF2B5EF4-FFF2-40B4-BE49-F238E27FC236}">
                <a16:creationId xmlns:a16="http://schemas.microsoft.com/office/drawing/2014/main" id="{F7573ACF-C771-B219-96CE-667B68A98F34}"/>
              </a:ext>
            </a:extLst>
          </p:cNvPr>
          <p:cNvSpPr txBox="1">
            <a:spLocks/>
          </p:cNvSpPr>
          <p:nvPr userDrawn="1"/>
        </p:nvSpPr>
        <p:spPr>
          <a:xfrm>
            <a:off x="838200" y="3207665"/>
            <a:ext cx="2829339" cy="738646"/>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800" b="1" i="0" kern="1200">
                <a:solidFill>
                  <a:srgbClr val="36426F"/>
                </a:solidFill>
                <a:latin typeface="Gill Sans MT" panose="020B0502020104020203" pitchFamily="34" charset="77"/>
                <a:ea typeface="+mj-ea"/>
                <a:cs typeface="+mj-cs"/>
              </a:defRPr>
            </a:lvl1pPr>
          </a:lstStyle>
          <a:p>
            <a:pPr algn="l"/>
            <a:r>
              <a:rPr lang="en-US" sz="4400">
                <a:solidFill>
                  <a:schemeClr val="accent1"/>
                </a:solidFill>
              </a:rPr>
              <a:t>Agenda</a:t>
            </a:r>
            <a:endParaRPr lang="en-US">
              <a:solidFill>
                <a:schemeClr val="accent1"/>
              </a:solidFill>
            </a:endParaRPr>
          </a:p>
        </p:txBody>
      </p:sp>
      <p:sp>
        <p:nvSpPr>
          <p:cNvPr id="11" name="Content Placeholder 2">
            <a:extLst>
              <a:ext uri="{FF2B5EF4-FFF2-40B4-BE49-F238E27FC236}">
                <a16:creationId xmlns:a16="http://schemas.microsoft.com/office/drawing/2014/main" id="{DE37ACA4-6D59-9829-315D-6F610BD82EB9}"/>
              </a:ext>
            </a:extLst>
          </p:cNvPr>
          <p:cNvSpPr>
            <a:spLocks noGrp="1"/>
          </p:cNvSpPr>
          <p:nvPr>
            <p:ph idx="14" hasCustomPrompt="1"/>
          </p:nvPr>
        </p:nvSpPr>
        <p:spPr>
          <a:xfrm>
            <a:off x="838200" y="4206798"/>
            <a:ext cx="10515600" cy="2083165"/>
          </a:xfrm>
        </p:spPr>
        <p:txBody>
          <a:bodyPr numCol="2">
            <a:normAutofit/>
          </a:bodyPr>
          <a:lstStyle>
            <a:lvl1pPr>
              <a:lnSpc>
                <a:spcPct val="90000"/>
              </a:lnSpc>
              <a:spcBef>
                <a:spcPts val="0"/>
              </a:spcBef>
              <a:spcAft>
                <a:spcPts val="600"/>
              </a:spcAft>
              <a:defRPr sz="2400">
                <a:solidFill>
                  <a:schemeClr val="accent1"/>
                </a:solidFill>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defRPr>
            </a:lvl5pPr>
          </a:lstStyle>
          <a:p>
            <a:pPr lvl="0"/>
            <a:r>
              <a:rPr lang="en-US"/>
              <a:t>Click to edit Master text styles (this is a 2-column text box</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F41E7A9-8C1E-C541-FDAF-404CD07F1F02}"/>
              </a:ext>
            </a:extLst>
          </p:cNvPr>
          <p:cNvSpPr/>
          <p:nvPr userDrawn="1"/>
        </p:nvSpPr>
        <p:spPr>
          <a:xfrm>
            <a:off x="9765979" y="0"/>
            <a:ext cx="1832058" cy="124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4" name="Picture 3">
            <a:extLst>
              <a:ext uri="{FF2B5EF4-FFF2-40B4-BE49-F238E27FC236}">
                <a16:creationId xmlns:a16="http://schemas.microsoft.com/office/drawing/2014/main" id="{7E359B05-344E-A000-E89A-A8D88EE84F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0082" y="199750"/>
            <a:ext cx="1458980" cy="777898"/>
          </a:xfrm>
          <a:prstGeom prst="rect">
            <a:avLst/>
          </a:prstGeom>
        </p:spPr>
      </p:pic>
    </p:spTree>
    <p:extLst>
      <p:ext uri="{BB962C8B-B14F-4D97-AF65-F5344CB8AC3E}">
        <p14:creationId xmlns:p14="http://schemas.microsoft.com/office/powerpoint/2010/main" val="867933972"/>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opic: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8601-FDD5-4C03-BA5A-DCBC9BB009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6C9D8-1B65-CE44-9E35-4CE98A1F23C8}"/>
              </a:ext>
            </a:extLst>
          </p:cNvPr>
          <p:cNvSpPr>
            <a:spLocks noGrp="1"/>
          </p:cNvSpPr>
          <p:nvPr>
            <p:ph type="title" hasCustomPrompt="1"/>
          </p:nvPr>
        </p:nvSpPr>
        <p:spPr>
          <a:xfrm>
            <a:off x="3581400" y="1709738"/>
            <a:ext cx="7766050" cy="2852737"/>
          </a:xfrm>
        </p:spPr>
        <p:txBody>
          <a:bodyPr anchor="t"/>
          <a:lstStyle>
            <a:lvl1pPr>
              <a:defRPr sz="6000">
                <a:solidFill>
                  <a:schemeClr val="bg1"/>
                </a:solidFill>
              </a:defRPr>
            </a:lvl1pPr>
          </a:lstStyle>
          <a:p>
            <a:r>
              <a:rPr lang="en-US"/>
              <a:t>Topic 3</a:t>
            </a:r>
          </a:p>
        </p:txBody>
      </p:sp>
      <p:pic>
        <p:nvPicPr>
          <p:cNvPr id="9" name="Picture 8">
            <a:extLst>
              <a:ext uri="{FF2B5EF4-FFF2-40B4-BE49-F238E27FC236}">
                <a16:creationId xmlns:a16="http://schemas.microsoft.com/office/drawing/2014/main" id="{9B6E6115-34A3-4507-ACC0-B5C1B5C5E8F2}"/>
              </a:ext>
            </a:extLst>
          </p:cNvPr>
          <p:cNvPicPr>
            <a:picLocks noChangeAspect="1"/>
          </p:cNvPicPr>
          <p:nvPr userDrawn="1"/>
        </p:nvPicPr>
        <p:blipFill>
          <a:blip r:embed="rId3"/>
          <a:stretch>
            <a:fillRect/>
          </a:stretch>
        </p:blipFill>
        <p:spPr>
          <a:xfrm>
            <a:off x="202018" y="5964624"/>
            <a:ext cx="1359577" cy="755153"/>
          </a:xfrm>
          <a:prstGeom prst="rect">
            <a:avLst/>
          </a:prstGeom>
        </p:spPr>
      </p:pic>
    </p:spTree>
    <p:extLst>
      <p:ext uri="{BB962C8B-B14F-4D97-AF65-F5344CB8AC3E}">
        <p14:creationId xmlns:p14="http://schemas.microsoft.com/office/powerpoint/2010/main" val="74940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w/Title">
    <p:spTree>
      <p:nvGrpSpPr>
        <p:cNvPr id="1" name=""/>
        <p:cNvGrpSpPr/>
        <p:nvPr/>
      </p:nvGrpSpPr>
      <p:grpSpPr>
        <a:xfrm>
          <a:off x="0" y="0"/>
          <a:ext cx="0" cy="0"/>
          <a:chOff x="0" y="0"/>
          <a:chExt cx="0" cy="0"/>
        </a:xfrm>
      </p:grpSpPr>
      <p:pic>
        <p:nvPicPr>
          <p:cNvPr id="15" name="Picture 14" descr="A picture containing outdoor, silhouette&#10;&#10;Description automatically generated">
            <a:extLst>
              <a:ext uri="{FF2B5EF4-FFF2-40B4-BE49-F238E27FC236}">
                <a16:creationId xmlns:a16="http://schemas.microsoft.com/office/drawing/2014/main" id="{9CC36CC5-9828-2C7C-A11F-148631FD09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3" name="Text Placeholder 2">
            <a:extLst>
              <a:ext uri="{FF2B5EF4-FFF2-40B4-BE49-F238E27FC236}">
                <a16:creationId xmlns:a16="http://schemas.microsoft.com/office/drawing/2014/main" id="{C91CF971-A082-5343-9492-76E04E4514C3}"/>
              </a:ext>
            </a:extLst>
          </p:cNvPr>
          <p:cNvSpPr>
            <a:spLocks noGrp="1"/>
          </p:cNvSpPr>
          <p:nvPr>
            <p:ph type="body" idx="1" hasCustomPrompt="1"/>
          </p:nvPr>
        </p:nvSpPr>
        <p:spPr>
          <a:xfrm>
            <a:off x="2129915" y="3826238"/>
            <a:ext cx="7932168" cy="1888761"/>
          </a:xfrm>
        </p:spPr>
        <p:txBody>
          <a:bodyPr anchor="ctr">
            <a:normAutofit/>
          </a:bodyPr>
          <a:lstStyle>
            <a:lvl1pPr marL="0" indent="0" algn="ctr">
              <a:lnSpc>
                <a:spcPct val="90000"/>
              </a:lnSpc>
              <a:spcBef>
                <a:spcPts val="0"/>
              </a:spcBef>
              <a:spcAft>
                <a:spcPts val="0"/>
              </a:spcAft>
              <a:buNone/>
              <a:defRPr sz="4400" b="1" u="none">
                <a:solidFill>
                  <a:schemeClr val="accent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Transition slide if needed</a:t>
            </a:r>
          </a:p>
        </p:txBody>
      </p:sp>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18765"/>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grpSp>
        <p:nvGrpSpPr>
          <p:cNvPr id="19" name="Group 18">
            <a:extLst>
              <a:ext uri="{FF2B5EF4-FFF2-40B4-BE49-F238E27FC236}">
                <a16:creationId xmlns:a16="http://schemas.microsoft.com/office/drawing/2014/main" id="{8AFAF353-310C-36C8-4D2E-207F3E5B6AF1}"/>
              </a:ext>
            </a:extLst>
          </p:cNvPr>
          <p:cNvGrpSpPr/>
          <p:nvPr userDrawn="1"/>
        </p:nvGrpSpPr>
        <p:grpSpPr>
          <a:xfrm>
            <a:off x="9765979" y="0"/>
            <a:ext cx="1832058" cy="1223626"/>
            <a:chOff x="9762697" y="18765"/>
            <a:chExt cx="1832058" cy="1223626"/>
          </a:xfrm>
        </p:grpSpPr>
        <p:sp>
          <p:nvSpPr>
            <p:cNvPr id="20" name="Rectangle 19">
              <a:extLst>
                <a:ext uri="{FF2B5EF4-FFF2-40B4-BE49-F238E27FC236}">
                  <a16:creationId xmlns:a16="http://schemas.microsoft.com/office/drawing/2014/main" id="{CA6B612B-3D3C-B076-C90B-1BA3F331C39C}"/>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899EEA8-40A2-6F4F-84CB-79EB8A3EC7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3537053062"/>
      </p:ext>
    </p:extLst>
  </p:cSld>
  <p:clrMapOvr>
    <a:masterClrMapping/>
  </p:clrMapOvr>
  <p:extLst>
    <p:ext uri="{DCECCB84-F9BA-43D5-87BE-67443E8EF086}">
      <p15:sldGuideLst xmlns:p15="http://schemas.microsoft.com/office/powerpoint/2012/main">
        <p15:guide id="1" orient="horz" pos="744" userDrawn="1">
          <p15:clr>
            <a:srgbClr val="FBAE40"/>
          </p15:clr>
        </p15:guide>
        <p15:guide id="2" pos="3840" userDrawn="1">
          <p15:clr>
            <a:srgbClr val="FBAE40"/>
          </p15:clr>
        </p15:guide>
        <p15:guide id="3" pos="7248" userDrawn="1">
          <p15:clr>
            <a:srgbClr val="FBAE40"/>
          </p15:clr>
        </p15:guide>
        <p15:guide id="4" pos="528" userDrawn="1">
          <p15:clr>
            <a:srgbClr val="FBAE40"/>
          </p15:clr>
        </p15:guide>
        <p15:guide id="5" orient="horz" pos="6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ransition Slide">
    <p:spTree>
      <p:nvGrpSpPr>
        <p:cNvPr id="1" name=""/>
        <p:cNvGrpSpPr/>
        <p:nvPr/>
      </p:nvGrpSpPr>
      <p:grpSpPr>
        <a:xfrm>
          <a:off x="0" y="0"/>
          <a:ext cx="0" cy="0"/>
          <a:chOff x="0" y="0"/>
          <a:chExt cx="0" cy="0"/>
        </a:xfrm>
      </p:grpSpPr>
      <p:pic>
        <p:nvPicPr>
          <p:cNvPr id="15" name="Picture 14" descr="A picture containing outdoor, silhouette&#10;&#10;Description automatically generated">
            <a:extLst>
              <a:ext uri="{FF2B5EF4-FFF2-40B4-BE49-F238E27FC236}">
                <a16:creationId xmlns:a16="http://schemas.microsoft.com/office/drawing/2014/main" id="{9CC36CC5-9828-2C7C-A11F-148631FD09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18765"/>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grpSp>
        <p:nvGrpSpPr>
          <p:cNvPr id="19" name="Group 18">
            <a:extLst>
              <a:ext uri="{FF2B5EF4-FFF2-40B4-BE49-F238E27FC236}">
                <a16:creationId xmlns:a16="http://schemas.microsoft.com/office/drawing/2014/main" id="{8AFAF353-310C-36C8-4D2E-207F3E5B6AF1}"/>
              </a:ext>
            </a:extLst>
          </p:cNvPr>
          <p:cNvGrpSpPr/>
          <p:nvPr userDrawn="1"/>
        </p:nvGrpSpPr>
        <p:grpSpPr>
          <a:xfrm>
            <a:off x="9765979" y="0"/>
            <a:ext cx="1832058" cy="1223626"/>
            <a:chOff x="9762697" y="18765"/>
            <a:chExt cx="1832058" cy="1223626"/>
          </a:xfrm>
        </p:grpSpPr>
        <p:sp>
          <p:nvSpPr>
            <p:cNvPr id="20" name="Rectangle 19">
              <a:extLst>
                <a:ext uri="{FF2B5EF4-FFF2-40B4-BE49-F238E27FC236}">
                  <a16:creationId xmlns:a16="http://schemas.microsoft.com/office/drawing/2014/main" id="{CA6B612B-3D3C-B076-C90B-1BA3F331C39C}"/>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899EEA8-40A2-6F4F-84CB-79EB8A3EC7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1860781425"/>
      </p:ext>
    </p:extLst>
  </p:cSld>
  <p:clrMapOvr>
    <a:masterClrMapping/>
  </p:clrMapOvr>
  <p:extLst>
    <p:ext uri="{DCECCB84-F9BA-43D5-87BE-67443E8EF086}">
      <p15:sldGuideLst xmlns:p15="http://schemas.microsoft.com/office/powerpoint/2012/main">
        <p15:guide id="1" orient="horz" pos="744">
          <p15:clr>
            <a:srgbClr val="FBAE40"/>
          </p15:clr>
        </p15:guide>
        <p15:guide id="2" pos="3840">
          <p15:clr>
            <a:srgbClr val="FBAE40"/>
          </p15:clr>
        </p15:guide>
        <p15:guide id="3" pos="7248">
          <p15:clr>
            <a:srgbClr val="FBAE40"/>
          </p15:clr>
        </p15:guide>
        <p15:guide id="4" pos="528">
          <p15:clr>
            <a:srgbClr val="FBAE40"/>
          </p15:clr>
        </p15:guide>
        <p15:guide id="5" orient="horz" pos="6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ef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481"/>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0"/>
            <a:ext cx="5046662" cy="4351339"/>
          </a:xfrm>
        </p:spPr>
        <p:txBody>
          <a:bodyPr/>
          <a:lstStyle>
            <a:lvl1pPr marL="0" indent="0" algn="ctr">
              <a:lnSpc>
                <a:spcPct val="90000"/>
              </a:lnSpc>
              <a:spcBef>
                <a:spcPts val="500"/>
              </a:spcBef>
              <a:spcAft>
                <a:spcPts val="800"/>
              </a:spcAft>
              <a:buNone/>
              <a:defRPr>
                <a:solidFill>
                  <a:schemeClr val="accent1"/>
                </a:solidFill>
              </a:defRPr>
            </a:lvl1pPr>
          </a:lstStyle>
          <a:p>
            <a:r>
              <a:rPr lang="en-US"/>
              <a:t>Click icon to add photo</a:t>
            </a:r>
          </a:p>
        </p:txBody>
      </p:sp>
    </p:spTree>
    <p:extLst>
      <p:ext uri="{BB962C8B-B14F-4D97-AF65-F5344CB8AC3E}">
        <p14:creationId xmlns:p14="http://schemas.microsoft.com/office/powerpoint/2010/main" val="405255911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ef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lnSpc>
                <a:spcPct val="90000"/>
              </a:lnSpc>
              <a:spcBef>
                <a:spcPts val="0"/>
              </a:spcBef>
              <a:spcAft>
                <a:spcPts val="600"/>
              </a:spcAft>
              <a:defRPr sz="2400">
                <a:solidFill>
                  <a:srgbClr val="36426F"/>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rgbClr val="36426F"/>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rgbClr val="36426F"/>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rgbClr val="36426F"/>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rgbClr val="36426F"/>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5045766" cy="2011024"/>
          </a:xfr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p:spPr>
        <p:txBody>
          <a:bodyPr>
            <a:normAutofit/>
          </a:bodyPr>
          <a:lstStyle>
            <a:lvl1pPr marL="0" indent="0" algn="ctr">
              <a:lnSpc>
                <a:spcPct val="70000"/>
              </a:lnSpc>
              <a:spcBef>
                <a:spcPts val="500"/>
              </a:spcBef>
              <a:spcAft>
                <a:spcPts val="800"/>
              </a:spcAft>
              <a:buNone/>
              <a:defRPr sz="1600">
                <a:solidFill>
                  <a:srgbClr val="36426F"/>
                </a:solidFill>
              </a:defRPr>
            </a:lvl1pPr>
          </a:lstStyle>
          <a:p>
            <a:r>
              <a:rPr lang="en-US"/>
              <a:t>Click icon to add photo</a:t>
            </a:r>
          </a:p>
        </p:txBody>
      </p:sp>
    </p:spTree>
    <p:extLst>
      <p:ext uri="{BB962C8B-B14F-4D97-AF65-F5344CB8AC3E}">
        <p14:creationId xmlns:p14="http://schemas.microsoft.com/office/powerpoint/2010/main" val="280641703"/>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tx2"/>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lnSpc>
                <a:spcPct val="90000"/>
              </a:lnSpc>
              <a:spcBef>
                <a:spcPts val="0"/>
              </a:spcBef>
              <a:spcAft>
                <a:spcPts val="600"/>
              </a:spcAft>
              <a:defRPr sz="2400">
                <a:solidFill>
                  <a:schemeClr val="tx2"/>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tx2"/>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tx2"/>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tx2"/>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tx2"/>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2357437" cy="2011024"/>
          </a:xfr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56607" y="1825481"/>
            <a:ext cx="2357437" cy="2011024"/>
          </a:xfr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p:spPr>
        <p:txBody>
          <a:bodyPr>
            <a:normAutofit/>
          </a:bodyPr>
          <a:lstStyle>
            <a:lvl1pPr marL="0" indent="0" algn="ctr">
              <a:lnSpc>
                <a:spcPct val="70000"/>
              </a:lnSpc>
              <a:spcBef>
                <a:spcPts val="500"/>
              </a:spcBef>
              <a:spcAft>
                <a:spcPts val="800"/>
              </a:spcAft>
              <a:buNone/>
              <a:defRPr sz="1600">
                <a:solidFill>
                  <a:schemeClr val="tx2"/>
                </a:solidFill>
              </a:defRPr>
            </a:lvl1pPr>
          </a:lstStyle>
          <a:p>
            <a:r>
              <a:rPr lang="en-US"/>
              <a:t>Click icon to add photo</a:t>
            </a:r>
          </a:p>
        </p:txBody>
      </p:sp>
    </p:spTree>
    <p:extLst>
      <p:ext uri="{BB962C8B-B14F-4D97-AF65-F5344CB8AC3E}">
        <p14:creationId xmlns:p14="http://schemas.microsoft.com/office/powerpoint/2010/main" val="102076501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73745"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77189" y="1825481"/>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0" name="Picture Placeholder 12">
            <a:extLst>
              <a:ext uri="{FF2B5EF4-FFF2-40B4-BE49-F238E27FC236}">
                <a16:creationId xmlns:a16="http://schemas.microsoft.com/office/drawing/2014/main" id="{9F80A7E4-22A1-EE71-2C8B-229D6FD6D5B4}"/>
              </a:ext>
            </a:extLst>
          </p:cNvPr>
          <p:cNvSpPr>
            <a:spLocks noGrp="1"/>
          </p:cNvSpPr>
          <p:nvPr>
            <p:ph type="pic" sz="quarter" idx="16" hasCustomPrompt="1"/>
          </p:nvPr>
        </p:nvSpPr>
        <p:spPr>
          <a:xfrm>
            <a:off x="6253163" y="4151238"/>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8966545" y="4151238"/>
            <a:ext cx="2357437" cy="2011024"/>
          </a:xfrm>
        </p:spPr>
        <p:txBody>
          <a:bodyPr>
            <a:normAutofit/>
          </a:bodyPr>
          <a:lstStyle>
            <a:lvl1pPr marL="0" indent="0" algn="ctr">
              <a:lnSpc>
                <a:spcPct val="70000"/>
              </a:lnSpc>
              <a:spcBef>
                <a:spcPts val="500"/>
              </a:spcBef>
              <a:spcAft>
                <a:spcPts val="800"/>
              </a:spcAft>
              <a:buNone/>
              <a:defRPr sz="1600">
                <a:solidFill>
                  <a:schemeClr val="accent1"/>
                </a:solidFill>
              </a:defRPr>
            </a:lvl1pPr>
          </a:lstStyle>
          <a:p>
            <a:r>
              <a:rPr lang="en-US"/>
              <a:t>Click icon to add photo</a:t>
            </a:r>
          </a:p>
        </p:txBody>
      </p:sp>
      <p:sp>
        <p:nvSpPr>
          <p:cNvPr id="12" name="Content Placeholder 2">
            <a:extLst>
              <a:ext uri="{FF2B5EF4-FFF2-40B4-BE49-F238E27FC236}">
                <a16:creationId xmlns:a16="http://schemas.microsoft.com/office/drawing/2014/main" id="{7DAA0E9A-F80A-C067-4C09-2D75495C7A7D}"/>
              </a:ext>
            </a:extLst>
          </p:cNvPr>
          <p:cNvSpPr>
            <a:spLocks noGrp="1"/>
          </p:cNvSpPr>
          <p:nvPr>
            <p:ph sz="half" idx="1"/>
          </p:nvPr>
        </p:nvSpPr>
        <p:spPr>
          <a:xfrm>
            <a:off x="858782" y="1825625"/>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794126"/>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Righ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chemeClr val="accent1"/>
                </a:solidFill>
                <a:latin typeface="Gill Sans MT" panose="020B0502020104020203" pitchFamily="34" charset="0"/>
              </a:defRPr>
            </a:lvl1pPr>
          </a:lstStyle>
          <a:p>
            <a:r>
              <a:rPr lang="en-US"/>
              <a:t>Heading Title Here</a:t>
            </a:r>
          </a:p>
        </p:txBody>
      </p:sp>
      <p:sp>
        <p:nvSpPr>
          <p:cNvPr id="3" name="Content Placeholder 2">
            <a:extLst>
              <a:ext uri="{FF2B5EF4-FFF2-40B4-BE49-F238E27FC236}">
                <a16:creationId xmlns:a16="http://schemas.microsoft.com/office/drawing/2014/main" id="{E4526ACB-30ED-A5E2-639E-377F95B2C2EF}"/>
              </a:ext>
            </a:extLst>
          </p:cNvPr>
          <p:cNvSpPr>
            <a:spLocks noGrp="1"/>
          </p:cNvSpPr>
          <p:nvPr>
            <p:ph sz="half" idx="1"/>
          </p:nvPr>
        </p:nvSpPr>
        <p:spPr>
          <a:xfrm>
            <a:off x="6307140" y="1825480"/>
            <a:ext cx="5045766" cy="4351338"/>
          </a:xfrm>
        </p:spPr>
        <p:txBody>
          <a:bodyPr>
            <a:normAutofit/>
          </a:bodyPr>
          <a:lstStyle>
            <a:lvl1pPr>
              <a:lnSpc>
                <a:spcPct val="90000"/>
              </a:lnSpc>
              <a:spcBef>
                <a:spcPts val="0"/>
              </a:spcBef>
              <a:spcAft>
                <a:spcPts val="600"/>
              </a:spcAft>
              <a:defRPr sz="2400">
                <a:solidFill>
                  <a:schemeClr val="accent1"/>
                </a:solidFill>
                <a:latin typeface="Gill Sans MT" panose="020B0502020104020203" pitchFamily="34" charset="0"/>
              </a:defRPr>
            </a:lvl1pPr>
            <a:lvl2pPr marL="685800" indent="-228600">
              <a:lnSpc>
                <a:spcPct val="90000"/>
              </a:lnSpc>
              <a:spcBef>
                <a:spcPts val="0"/>
              </a:spcBef>
              <a:spcAft>
                <a:spcPts val="600"/>
              </a:spcAft>
              <a:buFont typeface="Courier New" panose="02070309020205020404" pitchFamily="49" charset="0"/>
              <a:buChar char="o"/>
              <a:defRPr sz="2000">
                <a:solidFill>
                  <a:schemeClr val="accent1"/>
                </a:solidFill>
                <a:latin typeface="Gill Sans MT" panose="020B0502020104020203" pitchFamily="34" charset="0"/>
              </a:defRPr>
            </a:lvl2pPr>
            <a:lvl3pPr marL="1143000" indent="-228600">
              <a:lnSpc>
                <a:spcPct val="90000"/>
              </a:lnSpc>
              <a:spcBef>
                <a:spcPts val="0"/>
              </a:spcBef>
              <a:spcAft>
                <a:spcPts val="600"/>
              </a:spcAft>
              <a:buFont typeface="Arial" panose="020B0604020202020204" pitchFamily="34" charset="0"/>
              <a:buChar char="•"/>
              <a:defRPr sz="1800">
                <a:solidFill>
                  <a:schemeClr val="accent1"/>
                </a:solidFill>
                <a:latin typeface="Gill Sans MT" panose="020B0502020104020203" pitchFamily="34" charset="0"/>
              </a:defRPr>
            </a:lvl3pPr>
            <a:lvl4pPr marL="1600200" indent="-228600">
              <a:lnSpc>
                <a:spcPct val="90000"/>
              </a:lnSpc>
              <a:spcBef>
                <a:spcPts val="0"/>
              </a:spcBef>
              <a:spcAft>
                <a:spcPts val="600"/>
              </a:spcAft>
              <a:buFont typeface="Courier New" panose="02070309020205020404" pitchFamily="49" charset="0"/>
              <a:buChar char="o"/>
              <a:defRPr sz="1600">
                <a:solidFill>
                  <a:schemeClr val="accent1"/>
                </a:solidFill>
                <a:latin typeface="Gill Sans MT" panose="020B0502020104020203" pitchFamily="34" charset="0"/>
              </a:defRPr>
            </a:lvl4pPr>
            <a:lvl5pPr marL="2057400" indent="-228600">
              <a:lnSpc>
                <a:spcPct val="90000"/>
              </a:lnSpc>
              <a:spcBef>
                <a:spcPts val="0"/>
              </a:spcBef>
              <a:spcAft>
                <a:spcPts val="600"/>
              </a:spcAft>
              <a:buFont typeface="Arial" panose="020B0604020202020204" pitchFamily="34" charset="0"/>
              <a:buChar char="•"/>
              <a:defRPr sz="16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00592698-1811-69FA-6F08-6537C89F8432}"/>
              </a:ext>
            </a:extLst>
          </p:cNvPr>
          <p:cNvSpPr>
            <a:spLocks noGrp="1"/>
          </p:cNvSpPr>
          <p:nvPr>
            <p:ph type="pic" sz="quarter" idx="14" hasCustomPrompt="1"/>
          </p:nvPr>
        </p:nvSpPr>
        <p:spPr>
          <a:xfrm>
            <a:off x="838200" y="1825480"/>
            <a:ext cx="5046662" cy="4351339"/>
          </a:xfrm>
        </p:spPr>
        <p:txBody>
          <a:bodyPr/>
          <a:lstStyle>
            <a:lvl1pPr marL="0" indent="0" algn="ctr">
              <a:lnSpc>
                <a:spcPct val="70000"/>
              </a:lnSpc>
              <a:spcBef>
                <a:spcPts val="500"/>
              </a:spcBef>
              <a:spcAft>
                <a:spcPts val="800"/>
              </a:spcAft>
              <a:buNone/>
              <a:defRPr>
                <a:solidFill>
                  <a:schemeClr val="accent1"/>
                </a:solidFill>
              </a:defRPr>
            </a:lvl1pPr>
          </a:lstStyle>
          <a:p>
            <a:r>
              <a:rPr lang="en-US"/>
              <a:t>Click icon to add photo</a:t>
            </a:r>
          </a:p>
        </p:txBody>
      </p:sp>
    </p:spTree>
    <p:extLst>
      <p:ext uri="{BB962C8B-B14F-4D97-AF65-F5344CB8AC3E}">
        <p14:creationId xmlns:p14="http://schemas.microsoft.com/office/powerpoint/2010/main" val="2157265247"/>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8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5DA28-7FF8-A4FF-C189-0CCD411B8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67ADF-0C7B-4F6C-0CBE-793241246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64BB-9BC2-3346-B283-A39112DA3F23}" type="slidenum">
              <a:rPr lang="en-US" smtClean="0"/>
              <a:t>‹#›</a:t>
            </a:fld>
            <a:endParaRPr lang="en-US"/>
          </a:p>
        </p:txBody>
      </p:sp>
      <p:sp>
        <p:nvSpPr>
          <p:cNvPr id="4" name="Title Placeholder 3">
            <a:extLst>
              <a:ext uri="{FF2B5EF4-FFF2-40B4-BE49-F238E27FC236}">
                <a16:creationId xmlns:a16="http://schemas.microsoft.com/office/drawing/2014/main" id="{6683779E-D2CD-414D-9553-736138076762}"/>
              </a:ext>
            </a:extLst>
          </p:cNvPr>
          <p:cNvSpPr>
            <a:spLocks noGrp="1"/>
          </p:cNvSpPr>
          <p:nvPr>
            <p:ph type="title"/>
          </p:nvPr>
        </p:nvSpPr>
        <p:spPr>
          <a:xfrm>
            <a:off x="838200" y="376632"/>
            <a:ext cx="8625396" cy="882506"/>
          </a:xfrm>
          <a:prstGeom prst="rect">
            <a:avLst/>
          </a:prstGeom>
        </p:spPr>
        <p:txBody>
          <a:bodyPr vert="horz" lIns="91440" tIns="45720" rIns="91440" bIns="45720" rtlCol="0" anchor="ctr">
            <a:normAutofit/>
          </a:bodyPr>
          <a:lstStyle/>
          <a:p>
            <a:r>
              <a:rPr lang="en-US"/>
              <a:t>Heading Title Here</a:t>
            </a:r>
          </a:p>
        </p:txBody>
      </p:sp>
      <p:grpSp>
        <p:nvGrpSpPr>
          <p:cNvPr id="2" name="Group 1">
            <a:extLst>
              <a:ext uri="{FF2B5EF4-FFF2-40B4-BE49-F238E27FC236}">
                <a16:creationId xmlns:a16="http://schemas.microsoft.com/office/drawing/2014/main" id="{F17AD54D-2B5C-2F5C-FC9A-5EF929D243E5}"/>
              </a:ext>
            </a:extLst>
          </p:cNvPr>
          <p:cNvGrpSpPr/>
          <p:nvPr userDrawn="1"/>
        </p:nvGrpSpPr>
        <p:grpSpPr>
          <a:xfrm>
            <a:off x="9765979" y="0"/>
            <a:ext cx="1832058" cy="1223626"/>
            <a:chOff x="9762697" y="18765"/>
            <a:chExt cx="1832058" cy="1223626"/>
          </a:xfrm>
        </p:grpSpPr>
        <p:sp>
          <p:nvSpPr>
            <p:cNvPr id="7" name="Rectangle 6">
              <a:extLst>
                <a:ext uri="{FF2B5EF4-FFF2-40B4-BE49-F238E27FC236}">
                  <a16:creationId xmlns:a16="http://schemas.microsoft.com/office/drawing/2014/main" id="{A2C2650C-B243-4F0E-67E1-ADB83F360AC5}"/>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8" name="Picture 7">
              <a:extLst>
                <a:ext uri="{FF2B5EF4-FFF2-40B4-BE49-F238E27FC236}">
                  <a16:creationId xmlns:a16="http://schemas.microsoft.com/office/drawing/2014/main" id="{006A1C61-A203-A117-4F8E-DF72E7FF6F1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3138985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4" r:id="rId5"/>
    <p:sldLayoutId id="2147483667" r:id="rId6"/>
    <p:sldLayoutId id="2147483666" r:id="rId7"/>
    <p:sldLayoutId id="2147483664" r:id="rId8"/>
    <p:sldLayoutId id="2147483660" r:id="rId9"/>
    <p:sldLayoutId id="2147483669" r:id="rId10"/>
    <p:sldLayoutId id="2147483668" r:id="rId11"/>
    <p:sldLayoutId id="2147483665" r:id="rId12"/>
    <p:sldLayoutId id="2147483652" r:id="rId13"/>
    <p:sldLayoutId id="2147483653" r:id="rId14"/>
    <p:sldLayoutId id="2147483661" r:id="rId15"/>
    <p:sldLayoutId id="2147483662" r:id="rId16"/>
    <p:sldLayoutId id="2147483655" r:id="rId17"/>
    <p:sldLayoutId id="2147483670" r:id="rId18"/>
    <p:sldLayoutId id="2147483671" r:id="rId19"/>
    <p:sldLayoutId id="2147483672"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Courier New" panose="02070309020205020404" pitchFamily="49" charset="0"/>
        <a:buChar char="o"/>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Courier New" panose="02070309020205020404" pitchFamily="49" charset="0"/>
        <a:buChar char="o"/>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11.m4a"/><Relationship Id="rId7"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audio" Target="../media/media12.m4a"/><Relationship Id="rId11" Type="http://schemas.openxmlformats.org/officeDocument/2006/relationships/image" Target="../media/image11.png"/><Relationship Id="rId5" Type="http://schemas.microsoft.com/office/2007/relationships/media" Target="../media/media12.m4a"/><Relationship Id="rId10" Type="http://schemas.openxmlformats.org/officeDocument/2006/relationships/hyperlink" Target="mailto:onestopshop@wsscwater.com" TargetMode="External"/><Relationship Id="rId4" Type="http://schemas.openxmlformats.org/officeDocument/2006/relationships/audio" Target="../media/media11.m4a"/><Relationship Id="rId9" Type="http://schemas.openxmlformats.org/officeDocument/2006/relationships/hyperlink" Target="mailto:DSGIntake@WSSCWater.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hyperlink" Target="mailto:onestopshop@wsscwater.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DSGIntake@WSSCWater.com" TargetMode="Externa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hyperlink" Target="https://www.wsscwater.com/work-with-us/design-and-construction/planning-phase-1-forms" TargetMode="External"/><Relationship Id="rId3" Type="http://schemas.openxmlformats.org/officeDocument/2006/relationships/slideLayout" Target="../slideLayouts/slideLayout7.xml"/><Relationship Id="rId7" Type="http://schemas.openxmlformats.org/officeDocument/2006/relationships/hyperlink" Target="https://www.wsscwater.com/work-with-us/codes-standards-policies-and-procedures/engineering-recordsinformation-weri" TargetMode="External"/><Relationship Id="rId12"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planreview.wsscwater.com/ProjectDox/" TargetMode="External"/><Relationship Id="rId11" Type="http://schemas.openxmlformats.org/officeDocument/2006/relationships/hyperlink" Target="mailto:onestopshop@wsscwater.com" TargetMode="External"/><Relationship Id="rId5" Type="http://schemas.openxmlformats.org/officeDocument/2006/relationships/hyperlink" Target="https://www.wsscwater.com/epermitting" TargetMode="External"/><Relationship Id="rId10" Type="http://schemas.openxmlformats.org/officeDocument/2006/relationships/hyperlink" Target="mailto:DSGIntake@WSSCWater.com" TargetMode="External"/><Relationship Id="rId4" Type="http://schemas.openxmlformats.org/officeDocument/2006/relationships/hyperlink" Target="https://www.wsscwater.com/work-with-us/permit-services/eplan-review" TargetMode="External"/><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hyperlink" Target="mailto:onestopshop@wsscwater.com" TargetMode="External"/><Relationship Id="rId3" Type="http://schemas.openxmlformats.org/officeDocument/2006/relationships/audio" Target="NULL" TargetMode="External"/><Relationship Id="rId7" Type="http://schemas.openxmlformats.org/officeDocument/2006/relationships/hyperlink" Target="mailto:DSGIntake@WSSCWater.com"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jpeg"/><Relationship Id="rId5" Type="http://schemas.openxmlformats.org/officeDocument/2006/relationships/slideLayout" Target="../slideLayouts/slideLayout13.xml"/><Relationship Id="rId4" Type="http://schemas.microsoft.com/office/2007/relationships/media" Target="../media/media17.m4a"/><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hyperlink" Target="mailto:onestopshop@wsscwater.com" TargetMode="External"/><Relationship Id="rId13" Type="http://schemas.openxmlformats.org/officeDocument/2006/relationships/image" Target="../media/image11.png"/><Relationship Id="rId3" Type="http://schemas.microsoft.com/office/2007/relationships/media" Target="../media/media19.m4a"/><Relationship Id="rId7" Type="http://schemas.openxmlformats.org/officeDocument/2006/relationships/hyperlink" Target="mailto:DSGIntake@WSSCWater.com" TargetMode="External"/><Relationship Id="rId12" Type="http://schemas.openxmlformats.org/officeDocument/2006/relationships/hyperlink" Target="https://www.wsscwater.com/work-with-us/codes-standards-policies-and-procedures/engineering-recordsinformation-weri"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jpeg"/><Relationship Id="rId11" Type="http://schemas.openxmlformats.org/officeDocument/2006/relationships/hyperlink" Target="https://planreview.wsscwater.com/ProjectDox/" TargetMode="External"/><Relationship Id="rId5" Type="http://schemas.openxmlformats.org/officeDocument/2006/relationships/slideLayout" Target="../slideLayouts/slideLayout13.xml"/><Relationship Id="rId10" Type="http://schemas.openxmlformats.org/officeDocument/2006/relationships/hyperlink" Target="https://www.wsscwater.com/epermitting" TargetMode="External"/><Relationship Id="rId4" Type="http://schemas.openxmlformats.org/officeDocument/2006/relationships/audio" Target="../media/media19.m4a"/><Relationship Id="rId9" Type="http://schemas.openxmlformats.org/officeDocument/2006/relationships/hyperlink" Target="https://www.wsscwater.com/work-with-us/permit-services/eplan-review"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onestopshop@wsscwater.com" TargetMode="External"/><Relationship Id="rId3" Type="http://schemas.microsoft.com/office/2007/relationships/media" Target="../media/media21.m4a"/><Relationship Id="rId7" Type="http://schemas.openxmlformats.org/officeDocument/2006/relationships/hyperlink" Target="mailto:DSGIntake@WSSCWater.com"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jpeg"/><Relationship Id="rId5" Type="http://schemas.openxmlformats.org/officeDocument/2006/relationships/slideLayout" Target="../slideLayouts/slideLayout13.xml"/><Relationship Id="rId4" Type="http://schemas.openxmlformats.org/officeDocument/2006/relationships/audio" Target="../media/media21.m4a"/><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hyperlink" Target="https://planreview.wsscwater.com/ProjectDox/" TargetMode="External"/><Relationship Id="rId13" Type="http://schemas.openxmlformats.org/officeDocument/2006/relationships/image" Target="../media/image11.png"/><Relationship Id="rId3" Type="http://schemas.microsoft.com/office/2007/relationships/media" Target="../media/media23.m4a"/><Relationship Id="rId7" Type="http://schemas.openxmlformats.org/officeDocument/2006/relationships/hyperlink" Target="https://www.wsscwater.com/epermitting" TargetMode="External"/><Relationship Id="rId12" Type="http://schemas.openxmlformats.org/officeDocument/2006/relationships/hyperlink" Target="mailto:onestopshop@wsscwater.com"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wsscwater.com/work-with-us/permit-services/eplan-review" TargetMode="External"/><Relationship Id="rId11" Type="http://schemas.openxmlformats.org/officeDocument/2006/relationships/hyperlink" Target="mailto:DSGIntake@WSSCWater.com" TargetMode="External"/><Relationship Id="rId5" Type="http://schemas.openxmlformats.org/officeDocument/2006/relationships/slideLayout" Target="../slideLayouts/slideLayout13.xml"/><Relationship Id="rId10" Type="http://schemas.openxmlformats.org/officeDocument/2006/relationships/image" Target="../media/image14.jpeg"/><Relationship Id="rId4" Type="http://schemas.openxmlformats.org/officeDocument/2006/relationships/audio" Target="../media/media23.m4a"/><Relationship Id="rId9" Type="http://schemas.openxmlformats.org/officeDocument/2006/relationships/hyperlink" Target="https://www.wsscwater.com/work-with-us/codes-standards-policies-and-procedures/engineering-recordsinformation-weri"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onestopshop@wsscwater.com" TargetMode="External"/><Relationship Id="rId3" Type="http://schemas.microsoft.com/office/2007/relationships/media" Target="../media/media25.m4a"/><Relationship Id="rId7" Type="http://schemas.openxmlformats.org/officeDocument/2006/relationships/hyperlink" Target="mailto:DSGIntake@WSSCWater.com"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jpeg"/><Relationship Id="rId5" Type="http://schemas.openxmlformats.org/officeDocument/2006/relationships/slideLayout" Target="../slideLayouts/slideLayout13.xml"/><Relationship Id="rId4" Type="http://schemas.openxmlformats.org/officeDocument/2006/relationships/audio" Target="../media/media25.m4a"/><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slide" Target="slide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7.xml"/><Relationship Id="rId11" Type="http://schemas.openxmlformats.org/officeDocument/2006/relationships/image" Target="../media/image11.png"/><Relationship Id="rId5" Type="http://schemas.openxmlformats.org/officeDocument/2006/relationships/slide" Target="slide4.xml"/><Relationship Id="rId10" Type="http://schemas.openxmlformats.org/officeDocument/2006/relationships/slide" Target="slide27.xml"/><Relationship Id="rId4" Type="http://schemas.openxmlformats.org/officeDocument/2006/relationships/image" Target="../media/image5.png"/><Relationship Id="rId9" Type="http://schemas.openxmlformats.org/officeDocument/2006/relationships/slide" Target="slide14.xml"/></Relationships>
</file>

<file path=ppt/slides/_rels/slide20.xml.rels><?xml version="1.0" encoding="UTF-8" standalone="yes"?>
<Relationships xmlns="http://schemas.openxmlformats.org/package/2006/relationships"><Relationship Id="rId8" Type="http://schemas.openxmlformats.org/officeDocument/2006/relationships/hyperlink" Target="https://planreview.wsscwater.com/ProjectDox/" TargetMode="External"/><Relationship Id="rId13" Type="http://schemas.openxmlformats.org/officeDocument/2006/relationships/image" Target="../media/image11.png"/><Relationship Id="rId3" Type="http://schemas.microsoft.com/office/2007/relationships/media" Target="../media/media27.m4a"/><Relationship Id="rId7" Type="http://schemas.openxmlformats.org/officeDocument/2006/relationships/hyperlink" Target="https://www.wsscwater.com/epermitting" TargetMode="External"/><Relationship Id="rId12" Type="http://schemas.openxmlformats.org/officeDocument/2006/relationships/hyperlink" Target="mailto:onestopshop@wsscwater.com"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wsscwater.com/work-with-us/permit-services/eplan-review" TargetMode="External"/><Relationship Id="rId11" Type="http://schemas.openxmlformats.org/officeDocument/2006/relationships/hyperlink" Target="mailto:DSGIntake@WSSCWater.com" TargetMode="External"/><Relationship Id="rId5" Type="http://schemas.openxmlformats.org/officeDocument/2006/relationships/slideLayout" Target="../slideLayouts/slideLayout13.xml"/><Relationship Id="rId10" Type="http://schemas.openxmlformats.org/officeDocument/2006/relationships/image" Target="../media/image14.jpeg"/><Relationship Id="rId4" Type="http://schemas.openxmlformats.org/officeDocument/2006/relationships/audio" Target="../media/media27.m4a"/><Relationship Id="rId9" Type="http://schemas.openxmlformats.org/officeDocument/2006/relationships/hyperlink" Target="https://my.wsscwater.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9.m4a"/><Relationship Id="rId7" Type="http://schemas.openxmlformats.org/officeDocument/2006/relationships/hyperlink" Target="mailto:onestopshop@wsscwater.com"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DSGIntake@WSSCWater.com" TargetMode="External"/><Relationship Id="rId5" Type="http://schemas.openxmlformats.org/officeDocument/2006/relationships/slideLayout" Target="../slideLayouts/slideLayout13.xml"/><Relationship Id="rId4" Type="http://schemas.openxmlformats.org/officeDocument/2006/relationships/audio" Target="../media/media29.m4a"/><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hyperlink" Target="https://planreview.wsscwater.com/ProjectDox/" TargetMode="External"/><Relationship Id="rId13" Type="http://schemas.openxmlformats.org/officeDocument/2006/relationships/hyperlink" Target="mailto:onestopshop@wsscwater.com" TargetMode="External"/><Relationship Id="rId3" Type="http://schemas.microsoft.com/office/2007/relationships/media" Target="../media/media31.m4a"/><Relationship Id="rId7" Type="http://schemas.openxmlformats.org/officeDocument/2006/relationships/hyperlink" Target="https://www.wsscwater.com/epermitting" TargetMode="External"/><Relationship Id="rId12" Type="http://schemas.openxmlformats.org/officeDocument/2006/relationships/hyperlink" Target="mailto:DSGIntake@WSSCWater.com"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wsscwater.com/work-with-us/permit-services/eplan-review" TargetMode="External"/><Relationship Id="rId11" Type="http://schemas.openxmlformats.org/officeDocument/2006/relationships/image" Target="../media/image11.png"/><Relationship Id="rId5" Type="http://schemas.openxmlformats.org/officeDocument/2006/relationships/slideLayout" Target="../slideLayouts/slideLayout13.xml"/><Relationship Id="rId10" Type="http://schemas.openxmlformats.org/officeDocument/2006/relationships/image" Target="../media/image15.png"/><Relationship Id="rId4" Type="http://schemas.openxmlformats.org/officeDocument/2006/relationships/audio" Target="../media/media31.m4a"/><Relationship Id="rId9" Type="http://schemas.openxmlformats.org/officeDocument/2006/relationships/hyperlink" Target="https://my.wsscwater.co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hyperlink" Target="mailto:PlumbingPlansReview@wsscwater.com"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hyperlink" Target="mailto:PlumbingPlansReview@wsscwater.com" TargetMode="External"/><Relationship Id="rId3" Type="http://schemas.openxmlformats.org/officeDocument/2006/relationships/slideLayout" Target="../slideLayouts/slideLayout13.xml"/><Relationship Id="rId7" Type="http://schemas.openxmlformats.org/officeDocument/2006/relationships/hyperlink" Target="https://www.wsscwater.com/sites/default/files/sites/wssc/files/plan%20review/Important%20Reminders%20Regarding%20Plumbing-Gas%20Plans%20Review.pdf"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wsscwater.com/sites/default/files/sites/wssc/files/plan%20review/Prescreen%20Checklist%20of%20ePlans%20Review%20-%20July%202019.pdf" TargetMode="External"/><Relationship Id="rId5" Type="http://schemas.openxmlformats.org/officeDocument/2006/relationships/hyperlink" Target="https://www.wsscwater.com/sites/default/files/2022-06/FY23%20-%20Plans%20Review%20Fee%20Announcement.pdf" TargetMode="External"/><Relationship Id="rId4" Type="http://schemas.openxmlformats.org/officeDocument/2006/relationships/image" Target="../media/image15.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PlumbingPlansReview@wsscwater.com" TargetMode="External"/><Relationship Id="rId5" Type="http://schemas.openxmlformats.org/officeDocument/2006/relationships/image" Target="../media/image11.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hyperlink" Target="https://www.wsscwater.com/work-with-us/plumbing-and-inspections/plumbing-mechanical-engineering-plan-review" TargetMode="External"/><Relationship Id="rId3" Type="http://schemas.openxmlformats.org/officeDocument/2006/relationships/slideLayout" Target="../slideLayouts/slideLayout13.xml"/><Relationship Id="rId7" Type="http://schemas.openxmlformats.org/officeDocument/2006/relationships/hyperlink" Target="https://www.wsscwater.com/sites/default/files/sites/wssc/files/plan%20review/UPDATED%20Plumbing%20and%20Fuel%20Gas%20ePlan%20Review%20User%20Guide.pdf"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www.wsscwater.com/sites/default/files/sites/wssc/files/plan%20review/ProjectDox%20QRG%20PSR%20Final.pdf" TargetMode="External"/><Relationship Id="rId5" Type="http://schemas.openxmlformats.org/officeDocument/2006/relationships/hyperlink" Target="https://planreview.wsscwater.com/ProjectDox/index.aspx" TargetMode="External"/><Relationship Id="rId10" Type="http://schemas.openxmlformats.org/officeDocument/2006/relationships/hyperlink" Target="mailto:PlumbingPlansReview@wsscwater.com" TargetMode="External"/><Relationship Id="rId4" Type="http://schemas.openxmlformats.org/officeDocument/2006/relationships/image" Target="../media/image15.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hyperlink" Target="mailto:onestopshop@wsscwater.com" TargetMode="External"/><Relationship Id="rId3" Type="http://schemas.microsoft.com/office/2007/relationships/media" Target="../media/media37.m4a"/><Relationship Id="rId7" Type="http://schemas.openxmlformats.org/officeDocument/2006/relationships/hyperlink" Target="mailto:DSGIntake@WSSCWater.com"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6.jpeg"/><Relationship Id="rId5" Type="http://schemas.openxmlformats.org/officeDocument/2006/relationships/slideLayout" Target="../slideLayouts/slideLayout13.xml"/><Relationship Id="rId4" Type="http://schemas.openxmlformats.org/officeDocument/2006/relationships/audio" Target="../media/media37.m4a"/><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hyperlink" Target="https://www.wsscwater.com/epermitting" TargetMode="External"/><Relationship Id="rId13"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hyperlink" Target="mailto:insurancecertificate@wsscwater.com" TargetMode="External"/><Relationship Id="rId12" Type="http://schemas.openxmlformats.org/officeDocument/2006/relationships/hyperlink" Target="https://www.wsscwater.com/work-with-us/design-and-construction/design-phase-two-forms"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mailto:onestopshop@wsscwater.com" TargetMode="External"/><Relationship Id="rId11" Type="http://schemas.openxmlformats.org/officeDocument/2006/relationships/hyperlink" Target="https://www.wsscwater.com/work-with-us/permit-services/permits" TargetMode="External"/><Relationship Id="rId5" Type="http://schemas.openxmlformats.org/officeDocument/2006/relationships/hyperlink" Target="mailto:DSGIntake@WSSCWater.com" TargetMode="External"/><Relationship Id="rId10" Type="http://schemas.openxmlformats.org/officeDocument/2006/relationships/hyperlink" Target="https://www.wsscwater.com/work-with-us/design-and-construction/construction-phase-3" TargetMode="External"/><Relationship Id="rId4" Type="http://schemas.openxmlformats.org/officeDocument/2006/relationships/image" Target="../media/image16.jpeg"/><Relationship Id="rId9" Type="http://schemas.openxmlformats.org/officeDocument/2006/relationships/hyperlink" Target="https://www.wsscwater.com/bond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microsoft.com/office/2007/relationships/media" Target="../media/media40.m4a"/><Relationship Id="rId7" Type="http://schemas.openxmlformats.org/officeDocument/2006/relationships/image" Target="../media/image1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7.jpeg"/><Relationship Id="rId5" Type="http://schemas.openxmlformats.org/officeDocument/2006/relationships/slideLayout" Target="../slideLayouts/slideLayout13.xml"/><Relationship Id="rId4" Type="http://schemas.openxmlformats.org/officeDocument/2006/relationships/audio" Target="../media/media40.m4a"/></Relationships>
</file>

<file path=ppt/slides/_rels/slide31.xml.rels><?xml version="1.0" encoding="UTF-8" standalone="yes"?>
<Relationships xmlns="http://schemas.openxmlformats.org/package/2006/relationships"><Relationship Id="rId3" Type="http://schemas.openxmlformats.org/officeDocument/2006/relationships/hyperlink" Target="https://app.e-builder.net/auth/www/index.aspx?ReturnUrl=/index.aspx" TargetMode="External"/><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hyperlink" Target="https://www.wsscwater.com/work-with-us/design-and-construction/construction-phase-3"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8.jpeg"/><Relationship Id="rId5" Type="http://schemas.openxmlformats.org/officeDocument/2006/relationships/hyperlink" Target="mailto:onestopshop@wsscwater.com" TargetMode="External"/><Relationship Id="rId4" Type="http://schemas.openxmlformats.org/officeDocument/2006/relationships/hyperlink" Target="mailto:DSGIntake@WSSCWater.co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8.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mailto:onestopshop@wsscwater.com" TargetMode="External"/><Relationship Id="rId5" Type="http://schemas.openxmlformats.org/officeDocument/2006/relationships/hyperlink" Target="mailto:DSGIntake@WSSCWater.com" TargetMode="External"/><Relationship Id="rId4" Type="http://schemas.openxmlformats.org/officeDocument/2006/relationships/hyperlink" Target="https://www.wsscwater.com/work-with-us/design-and-construction/construction-phase-3"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hyperlink" Target="https://www.wsscwater.com/work-us/codes-standards-policies-and-procedures/standard-details-construction" TargetMode="External"/><Relationship Id="rId3" Type="http://schemas.openxmlformats.org/officeDocument/2006/relationships/slideLayout" Target="../slideLayouts/slideLayout13.xml"/><Relationship Id="rId7" Type="http://schemas.openxmlformats.org/officeDocument/2006/relationships/hyperlink" Target="https://www.wsscwater.com/codebooks" TargetMode="Externa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hyperlink" Target="https://www.wsscwater.com/pipelinedesign" TargetMode="External"/><Relationship Id="rId11" Type="http://schemas.openxmlformats.org/officeDocument/2006/relationships/image" Target="../media/image11.png"/><Relationship Id="rId5" Type="http://schemas.openxmlformats.org/officeDocument/2006/relationships/hyperlink" Target="https://wssc.district.codes/Code/11.155" TargetMode="External"/><Relationship Id="rId10" Type="http://schemas.openxmlformats.org/officeDocument/2006/relationships/hyperlink" Target="https://www.wsscwater.com/work-with-us/codes-standards-policies-and-procedures/wssc-civil-drafting-standards" TargetMode="External"/><Relationship Id="rId4" Type="http://schemas.openxmlformats.org/officeDocument/2006/relationships/hyperlink" Target="https://www.wsscwater.com/work-with-us/design-and-construction/contact-development-services" TargetMode="External"/><Relationship Id="rId9" Type="http://schemas.openxmlformats.org/officeDocument/2006/relationships/hyperlink" Target="https://www.wsscwater.com/work-with-us/codes-standards-policies-and-procedures/pipeline-construction-general-conditions-standard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pp.e-builder.net/auth/www/index.aspx?ReturnUrl=/index.aspx" TargetMode="External"/><Relationship Id="rId3" Type="http://schemas.openxmlformats.org/officeDocument/2006/relationships/slideLayout" Target="../slideLayouts/slideLayout13.xml"/><Relationship Id="rId7" Type="http://schemas.openxmlformats.org/officeDocument/2006/relationships/hyperlink" Target="https://www.wsscwater.com/work-with-us/permit-services/eplan-review" TargetMode="External"/><Relationship Id="rId12" Type="http://schemas.openxmlformats.org/officeDocument/2006/relationships/image" Target="../media/image11.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hyperlink" Target="https://www.wsscwater.com/work-with-us/permit-services" TargetMode="External"/><Relationship Id="rId11" Type="http://schemas.openxmlformats.org/officeDocument/2006/relationships/hyperlink" Target="https://www.wsscwater.com/work-with-us/codes-standards-policies-and-procedures/engineering-recordsinformation-weri" TargetMode="External"/><Relationship Id="rId5" Type="http://schemas.openxmlformats.org/officeDocument/2006/relationships/hyperlink" Target="https://www.wsscwater.com/sites/default/files/2022-06/APPROVED%20-%20FY23%20DSD%20PROJECT%20FEES%20Effective%207-1-2022%20%28002%29.pdf" TargetMode="External"/><Relationship Id="rId10" Type="http://schemas.openxmlformats.org/officeDocument/2006/relationships/hyperlink" Target="https://planreview.wsscwater.com/ProjectDox/" TargetMode="External"/><Relationship Id="rId4" Type="http://schemas.openxmlformats.org/officeDocument/2006/relationships/hyperlink" Target="https://www.wsscwater.com/work-with-us/design-and-construction" TargetMode="External"/><Relationship Id="rId9" Type="http://schemas.openxmlformats.org/officeDocument/2006/relationships/hyperlink" Target="https://www.wsscwater.com/epermit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8A37C-4D63-412A-BC7C-C37CB64FB9C3}"/>
              </a:ext>
            </a:extLst>
          </p:cNvPr>
          <p:cNvSpPr>
            <a:spLocks noGrp="1"/>
          </p:cNvSpPr>
          <p:nvPr>
            <p:ph type="ctrTitle"/>
          </p:nvPr>
        </p:nvSpPr>
        <p:spPr>
          <a:xfrm>
            <a:off x="4824441" y="4542072"/>
            <a:ext cx="5933674" cy="1759042"/>
          </a:xfrm>
        </p:spPr>
        <p:txBody>
          <a:bodyPr>
            <a:normAutofit fontScale="90000"/>
          </a:bodyPr>
          <a:lstStyle/>
          <a:p>
            <a:r>
              <a:rPr lang="en-US" dirty="0"/>
              <a:t>Development Services Informational Seminar</a:t>
            </a:r>
            <a:br>
              <a:rPr lang="en-US" dirty="0"/>
            </a:br>
            <a:endParaRPr lang="en-US" dirty="0"/>
          </a:p>
        </p:txBody>
      </p:sp>
      <p:sp>
        <p:nvSpPr>
          <p:cNvPr id="5" name="Subtitle 4">
            <a:extLst>
              <a:ext uri="{FF2B5EF4-FFF2-40B4-BE49-F238E27FC236}">
                <a16:creationId xmlns:a16="http://schemas.microsoft.com/office/drawing/2014/main" id="{E9DCE901-02A5-47ED-BA2E-54B89EE02A63}"/>
              </a:ext>
            </a:extLst>
          </p:cNvPr>
          <p:cNvSpPr>
            <a:spLocks noGrp="1"/>
          </p:cNvSpPr>
          <p:nvPr>
            <p:ph type="subTitle" idx="1"/>
          </p:nvPr>
        </p:nvSpPr>
        <p:spPr>
          <a:xfrm>
            <a:off x="4925173" y="6312607"/>
            <a:ext cx="5486400" cy="365125"/>
          </a:xfrm>
        </p:spPr>
        <p:txBody>
          <a:bodyPr>
            <a:normAutofit fontScale="92500" lnSpcReduction="10000"/>
          </a:bodyPr>
          <a:lstStyle/>
          <a:p>
            <a:r>
              <a:rPr lang="en-US"/>
              <a:t>Development Services Division</a:t>
            </a:r>
          </a:p>
        </p:txBody>
      </p:sp>
      <p:sp>
        <p:nvSpPr>
          <p:cNvPr id="7" name="Text Placeholder 6">
            <a:extLst>
              <a:ext uri="{FF2B5EF4-FFF2-40B4-BE49-F238E27FC236}">
                <a16:creationId xmlns:a16="http://schemas.microsoft.com/office/drawing/2014/main" id="{89FBC05A-B39E-4929-8917-5E65B09D335F}"/>
              </a:ext>
            </a:extLst>
          </p:cNvPr>
          <p:cNvSpPr>
            <a:spLocks noGrp="1"/>
          </p:cNvSpPr>
          <p:nvPr>
            <p:ph type="body" sz="quarter" idx="14"/>
          </p:nvPr>
        </p:nvSpPr>
        <p:spPr/>
        <p:txBody>
          <a:bodyPr/>
          <a:lstStyle/>
          <a:p>
            <a:r>
              <a:rPr lang="en-US"/>
              <a:t>May 25, 2023</a:t>
            </a:r>
          </a:p>
        </p:txBody>
      </p:sp>
      <p:pic>
        <p:nvPicPr>
          <p:cNvPr id="6" name="IntroPage1">
            <a:hlinkClick r:id="" action="ppaction://media"/>
            <a:extLst>
              <a:ext uri="{FF2B5EF4-FFF2-40B4-BE49-F238E27FC236}">
                <a16:creationId xmlns:a16="http://schemas.microsoft.com/office/drawing/2014/main" id="{5C1CF486-F531-45E5-A01D-40975EB3E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23818" y="7234011"/>
            <a:ext cx="487363" cy="487363"/>
          </a:xfrm>
          <a:prstGeom prst="rect">
            <a:avLst/>
          </a:prstGeom>
        </p:spPr>
      </p:pic>
    </p:spTree>
    <p:extLst>
      <p:ext uri="{BB962C8B-B14F-4D97-AF65-F5344CB8AC3E}">
        <p14:creationId xmlns:p14="http://schemas.microsoft.com/office/powerpoint/2010/main" val="271604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D56AFE-0F15-499B-8EE8-0AA731FAE89E}"/>
              </a:ext>
            </a:extLst>
          </p:cNvPr>
          <p:cNvSpPr txBox="1">
            <a:spLocks/>
          </p:cNvSpPr>
          <p:nvPr/>
        </p:nvSpPr>
        <p:spPr>
          <a:xfrm>
            <a:off x="2059618" y="365125"/>
            <a:ext cx="8984203" cy="1344613"/>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dirty="0"/>
              <a:t>Phase 1 </a:t>
            </a:r>
          </a:p>
          <a:p>
            <a:r>
              <a:rPr lang="en-US" dirty="0"/>
              <a:t>Concept </a:t>
            </a:r>
          </a:p>
        </p:txBody>
      </p:sp>
      <p:sp>
        <p:nvSpPr>
          <p:cNvPr id="7" name="Rectangle 6">
            <a:extLst>
              <a:ext uri="{FF2B5EF4-FFF2-40B4-BE49-F238E27FC236}">
                <a16:creationId xmlns:a16="http://schemas.microsoft.com/office/drawing/2014/main" id="{B1C79052-817B-4F13-AEBB-7F44D90169DF}"/>
              </a:ext>
            </a:extLst>
          </p:cNvPr>
          <p:cNvSpPr/>
          <p:nvPr/>
        </p:nvSpPr>
        <p:spPr>
          <a:xfrm>
            <a:off x="8205146" y="6206609"/>
            <a:ext cx="3446649" cy="369332"/>
          </a:xfrm>
          <a:prstGeom prst="rect">
            <a:avLst/>
          </a:prstGeom>
        </p:spPr>
        <p:txBody>
          <a:bodyPr wrap="none">
            <a:spAutoFit/>
          </a:bodyPr>
          <a:lstStyle/>
          <a:p>
            <a:r>
              <a:rPr lang="en-US" b="1">
                <a:solidFill>
                  <a:schemeClr val="bg1"/>
                </a:solidFill>
              </a:rPr>
              <a:t>Art Atencio, </a:t>
            </a:r>
            <a:r>
              <a:rPr lang="en-US" i="1">
                <a:solidFill>
                  <a:schemeClr val="bg1"/>
                </a:solidFill>
              </a:rPr>
              <a:t>Development Services</a:t>
            </a:r>
          </a:p>
        </p:txBody>
      </p:sp>
      <p:sp>
        <p:nvSpPr>
          <p:cNvPr id="8" name="Arrow: Right 7">
            <a:extLst>
              <a:ext uri="{FF2B5EF4-FFF2-40B4-BE49-F238E27FC236}">
                <a16:creationId xmlns:a16="http://schemas.microsoft.com/office/drawing/2014/main" id="{8A62AD58-3362-4CBE-BD3F-834128223F3B}"/>
              </a:ext>
            </a:extLst>
          </p:cNvPr>
          <p:cNvSpPr/>
          <p:nvPr/>
        </p:nvSpPr>
        <p:spPr>
          <a:xfrm>
            <a:off x="2126438" y="1363354"/>
            <a:ext cx="10065561" cy="436211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9" name="Group 8">
            <a:extLst>
              <a:ext uri="{FF2B5EF4-FFF2-40B4-BE49-F238E27FC236}">
                <a16:creationId xmlns:a16="http://schemas.microsoft.com/office/drawing/2014/main" id="{417453F1-E8AD-4FF4-A38E-2EA900E4EA57}"/>
              </a:ext>
            </a:extLst>
          </p:cNvPr>
          <p:cNvGrpSpPr/>
          <p:nvPr/>
        </p:nvGrpSpPr>
        <p:grpSpPr>
          <a:xfrm>
            <a:off x="1593816" y="2446638"/>
            <a:ext cx="2508727" cy="2166551"/>
            <a:chOff x="1189" y="1308633"/>
            <a:chExt cx="2508727" cy="1744844"/>
          </a:xfrm>
          <a:solidFill>
            <a:schemeClr val="accent2"/>
          </a:solidFill>
        </p:grpSpPr>
        <p:sp>
          <p:nvSpPr>
            <p:cNvPr id="16" name="Rectangle: Rounded Corners 15">
              <a:extLst>
                <a:ext uri="{FF2B5EF4-FFF2-40B4-BE49-F238E27FC236}">
                  <a16:creationId xmlns:a16="http://schemas.microsoft.com/office/drawing/2014/main" id="{8F3E9930-7387-4057-B468-859F000C7650}"/>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5">
              <a:extLst>
                <a:ext uri="{FF2B5EF4-FFF2-40B4-BE49-F238E27FC236}">
                  <a16:creationId xmlns:a16="http://schemas.microsoft.com/office/drawing/2014/main" id="{81D0BA5A-9D49-4ABE-8DD9-5CD93E8CCBE7}"/>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3C4981"/>
                  </a:solidFill>
                </a:rPr>
                <a:t>Phase 1 - Concept</a:t>
              </a:r>
            </a:p>
            <a:p>
              <a:pPr marL="0" lvl="0" indent="0" algn="ctr" defTabSz="1066800">
                <a:lnSpc>
                  <a:spcPct val="90000"/>
                </a:lnSpc>
                <a:spcBef>
                  <a:spcPct val="0"/>
                </a:spcBef>
                <a:spcAft>
                  <a:spcPct val="35000"/>
                </a:spcAft>
                <a:buNone/>
              </a:pPr>
              <a:r>
                <a:rPr lang="en-US" b="1" kern="1200" dirty="0">
                  <a:solidFill>
                    <a:srgbClr val="3C4981"/>
                  </a:solidFill>
                </a:rPr>
                <a:t>HPA</a:t>
              </a:r>
            </a:p>
          </p:txBody>
        </p:sp>
      </p:grpSp>
      <p:grpSp>
        <p:nvGrpSpPr>
          <p:cNvPr id="10" name="Group 9">
            <a:extLst>
              <a:ext uri="{FF2B5EF4-FFF2-40B4-BE49-F238E27FC236}">
                <a16:creationId xmlns:a16="http://schemas.microsoft.com/office/drawing/2014/main" id="{D5781B58-1390-43EC-B383-5D6FA23E0763}"/>
              </a:ext>
            </a:extLst>
          </p:cNvPr>
          <p:cNvGrpSpPr/>
          <p:nvPr/>
        </p:nvGrpSpPr>
        <p:grpSpPr>
          <a:xfrm>
            <a:off x="4150578" y="2446638"/>
            <a:ext cx="2508727" cy="2166551"/>
            <a:chOff x="2899622" y="1308633"/>
            <a:chExt cx="2508727" cy="1744844"/>
          </a:xfrm>
        </p:grpSpPr>
        <p:sp>
          <p:nvSpPr>
            <p:cNvPr id="14" name="Rectangle: Rounded Corners 13">
              <a:extLst>
                <a:ext uri="{FF2B5EF4-FFF2-40B4-BE49-F238E27FC236}">
                  <a16:creationId xmlns:a16="http://schemas.microsoft.com/office/drawing/2014/main" id="{C0F3388D-DF68-4068-8E6B-7FE49AB8C6DC}"/>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7">
              <a:extLst>
                <a:ext uri="{FF2B5EF4-FFF2-40B4-BE49-F238E27FC236}">
                  <a16:creationId xmlns:a16="http://schemas.microsoft.com/office/drawing/2014/main" id="{5DFB4742-F157-4B2D-94DB-E438C62386C1}"/>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2 - Design</a:t>
              </a:r>
            </a:p>
            <a:p>
              <a:pPr marL="0" lvl="0" indent="0" algn="ctr" defTabSz="1066800">
                <a:lnSpc>
                  <a:spcPct val="90000"/>
                </a:lnSpc>
                <a:spcBef>
                  <a:spcPct val="0"/>
                </a:spcBef>
                <a:spcAft>
                  <a:spcPct val="35000"/>
                </a:spcAft>
                <a:buNone/>
              </a:pPr>
              <a:r>
                <a:rPr lang="en-US" kern="1200" dirty="0"/>
                <a:t>SEP   SUP </a:t>
              </a:r>
            </a:p>
            <a:p>
              <a:pPr marL="0" lvl="0" indent="0" algn="ctr" defTabSz="1066800">
                <a:lnSpc>
                  <a:spcPct val="90000"/>
                </a:lnSpc>
                <a:spcBef>
                  <a:spcPct val="0"/>
                </a:spcBef>
                <a:spcAft>
                  <a:spcPct val="35000"/>
                </a:spcAft>
                <a:buNone/>
              </a:pPr>
              <a:r>
                <a:rPr lang="en-US" dirty="0"/>
                <a:t>SCP   </a:t>
              </a:r>
              <a:r>
                <a:rPr lang="en-US" kern="1200" dirty="0"/>
                <a:t>DRP</a:t>
              </a:r>
            </a:p>
            <a:p>
              <a:pPr marL="0" lvl="0" indent="0" algn="ctr" defTabSz="1066800">
                <a:lnSpc>
                  <a:spcPct val="90000"/>
                </a:lnSpc>
                <a:spcBef>
                  <a:spcPct val="0"/>
                </a:spcBef>
                <a:spcAft>
                  <a:spcPct val="35000"/>
                </a:spcAft>
                <a:buNone/>
              </a:pPr>
              <a:r>
                <a:rPr lang="en-US" dirty="0"/>
                <a:t>Plumbing Plan</a:t>
              </a:r>
              <a:endParaRPr lang="en-US" kern="1200" dirty="0"/>
            </a:p>
          </p:txBody>
        </p:sp>
      </p:grpSp>
      <p:grpSp>
        <p:nvGrpSpPr>
          <p:cNvPr id="11" name="Group 10">
            <a:extLst>
              <a:ext uri="{FF2B5EF4-FFF2-40B4-BE49-F238E27FC236}">
                <a16:creationId xmlns:a16="http://schemas.microsoft.com/office/drawing/2014/main" id="{CCF07504-971E-41AC-AE96-09DFAB518DD5}"/>
              </a:ext>
            </a:extLst>
          </p:cNvPr>
          <p:cNvGrpSpPr/>
          <p:nvPr/>
        </p:nvGrpSpPr>
        <p:grpSpPr>
          <a:xfrm>
            <a:off x="6760360" y="2446638"/>
            <a:ext cx="2800099" cy="2166551"/>
            <a:chOff x="5798055" y="1308633"/>
            <a:chExt cx="2857114" cy="1744844"/>
          </a:xfrm>
        </p:grpSpPr>
        <p:sp>
          <p:nvSpPr>
            <p:cNvPr id="12" name="Rectangle: Rounded Corners 11">
              <a:extLst>
                <a:ext uri="{FF2B5EF4-FFF2-40B4-BE49-F238E27FC236}">
                  <a16:creationId xmlns:a16="http://schemas.microsoft.com/office/drawing/2014/main" id="{FAA62D03-AC91-438B-B951-53BF612BB4CA}"/>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9">
              <a:extLst>
                <a:ext uri="{FF2B5EF4-FFF2-40B4-BE49-F238E27FC236}">
                  <a16:creationId xmlns:a16="http://schemas.microsoft.com/office/drawing/2014/main" id="{785C8207-1BDE-4F82-9F72-2D55F0DBCD97}"/>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3 - Construction</a:t>
              </a:r>
            </a:p>
            <a:p>
              <a:pPr marL="0" lvl="0" indent="0" algn="ctr" defTabSz="1066800">
                <a:lnSpc>
                  <a:spcPct val="90000"/>
                </a:lnSpc>
                <a:spcBef>
                  <a:spcPct val="0"/>
                </a:spcBef>
                <a:spcAft>
                  <a:spcPct val="35000"/>
                </a:spcAft>
                <a:buNone/>
              </a:pPr>
              <a:r>
                <a:rPr lang="en-US" kern="1200" dirty="0"/>
                <a:t>Permits</a:t>
              </a:r>
            </a:p>
            <a:p>
              <a:pPr marL="0" lvl="0" indent="0" algn="ctr" defTabSz="1066800">
                <a:lnSpc>
                  <a:spcPct val="90000"/>
                </a:lnSpc>
                <a:spcBef>
                  <a:spcPct val="0"/>
                </a:spcBef>
                <a:spcAft>
                  <a:spcPct val="35000"/>
                </a:spcAft>
                <a:buNone/>
              </a:pPr>
              <a:r>
                <a:rPr lang="en-US" kern="1200" dirty="0"/>
                <a:t>Construction</a:t>
              </a:r>
            </a:p>
            <a:p>
              <a:pPr marL="0" lvl="0" indent="0" algn="ctr" defTabSz="1066800">
                <a:lnSpc>
                  <a:spcPct val="90000"/>
                </a:lnSpc>
                <a:spcBef>
                  <a:spcPct val="0"/>
                </a:spcBef>
                <a:spcAft>
                  <a:spcPct val="35000"/>
                </a:spcAft>
                <a:buNone/>
              </a:pPr>
              <a:r>
                <a:rPr lang="en-US" kern="1200" dirty="0"/>
                <a:t>Release for </a:t>
              </a:r>
              <a:r>
                <a:rPr lang="en-US" dirty="0"/>
                <a:t>Service</a:t>
              </a:r>
              <a:endParaRPr lang="en-US" kern="1200" dirty="0"/>
            </a:p>
          </p:txBody>
        </p:sp>
      </p:grpSp>
      <p:pic>
        <p:nvPicPr>
          <p:cNvPr id="18" name="Recorded Sound">
            <a:hlinkClick r:id="" action="ppaction://media"/>
            <a:extLst>
              <a:ext uri="{FF2B5EF4-FFF2-40B4-BE49-F238E27FC236}">
                <a16:creationId xmlns:a16="http://schemas.microsoft.com/office/drawing/2014/main" id="{0C396715-8270-453C-8269-50CF3A7394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64529" y="7038212"/>
            <a:ext cx="609600" cy="609600"/>
          </a:xfrm>
          <a:prstGeom prst="rect">
            <a:avLst/>
          </a:prstGeom>
        </p:spPr>
      </p:pic>
    </p:spTree>
    <p:extLst>
      <p:ext uri="{BB962C8B-B14F-4D97-AF65-F5344CB8AC3E}">
        <p14:creationId xmlns:p14="http://schemas.microsoft.com/office/powerpoint/2010/main" val="22351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1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Right 20">
            <a:extLst>
              <a:ext uri="{FF2B5EF4-FFF2-40B4-BE49-F238E27FC236}">
                <a16:creationId xmlns:a16="http://schemas.microsoft.com/office/drawing/2014/main" id="{D8E41966-988A-4F8D-BB54-27D5FD27D746}"/>
              </a:ext>
            </a:extLst>
          </p:cNvPr>
          <p:cNvSpPr/>
          <p:nvPr/>
        </p:nvSpPr>
        <p:spPr>
          <a:xfrm>
            <a:off x="6717918" y="1354875"/>
            <a:ext cx="5341297"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Slide Number Placeholder 1">
            <a:extLst>
              <a:ext uri="{FF2B5EF4-FFF2-40B4-BE49-F238E27FC236}">
                <a16:creationId xmlns:a16="http://schemas.microsoft.com/office/drawing/2014/main" id="{29E6B745-20A4-DAD6-BD08-C80345BABE26}"/>
              </a:ext>
            </a:extLst>
          </p:cNvPr>
          <p:cNvSpPr>
            <a:spLocks noGrp="1"/>
          </p:cNvSpPr>
          <p:nvPr>
            <p:ph type="sldNum" sz="quarter" idx="12"/>
          </p:nvPr>
        </p:nvSpPr>
        <p:spPr/>
        <p:txBody>
          <a:bodyPr/>
          <a:lstStyle/>
          <a:p>
            <a:fld id="{B4BD64BB-9BC2-3346-B283-A39112DA3F23}" type="slidenum">
              <a:rPr lang="en-US" smtClean="0"/>
              <a:t>11</a:t>
            </a:fld>
            <a:endParaRPr lang="en-US"/>
          </a:p>
        </p:txBody>
      </p:sp>
      <p:sp>
        <p:nvSpPr>
          <p:cNvPr id="3" name="Title 2">
            <a:extLst>
              <a:ext uri="{FF2B5EF4-FFF2-40B4-BE49-F238E27FC236}">
                <a16:creationId xmlns:a16="http://schemas.microsoft.com/office/drawing/2014/main" id="{928DBFC1-15C8-3078-63F7-33612883C1DC}"/>
              </a:ext>
            </a:extLst>
          </p:cNvPr>
          <p:cNvSpPr>
            <a:spLocks noGrp="1"/>
          </p:cNvSpPr>
          <p:nvPr>
            <p:ph type="title"/>
          </p:nvPr>
        </p:nvSpPr>
        <p:spPr>
          <a:xfrm>
            <a:off x="877956" y="455535"/>
            <a:ext cx="8745522" cy="882505"/>
          </a:xfrm>
        </p:spPr>
        <p:txBody>
          <a:bodyPr>
            <a:normAutofit fontScale="90000"/>
          </a:bodyPr>
          <a:lstStyle/>
          <a:p>
            <a:r>
              <a:rPr lang="en-US" dirty="0"/>
              <a:t>Hydraulic Planning Analysis (HPA) (1 of 3)</a:t>
            </a:r>
          </a:p>
        </p:txBody>
      </p:sp>
      <p:sp>
        <p:nvSpPr>
          <p:cNvPr id="11" name="TextBox 10">
            <a:extLst>
              <a:ext uri="{FF2B5EF4-FFF2-40B4-BE49-F238E27FC236}">
                <a16:creationId xmlns:a16="http://schemas.microsoft.com/office/drawing/2014/main" id="{1E032B90-FD5B-4384-B2F6-E5E8AFEA330A}"/>
              </a:ext>
            </a:extLst>
          </p:cNvPr>
          <p:cNvSpPr txBox="1"/>
          <p:nvPr/>
        </p:nvSpPr>
        <p:spPr>
          <a:xfrm>
            <a:off x="877956" y="1480523"/>
            <a:ext cx="6148121" cy="4062651"/>
          </a:xfrm>
          <a:prstGeom prst="rect">
            <a:avLst/>
          </a:prstGeom>
          <a:noFill/>
        </p:spPr>
        <p:txBody>
          <a:bodyPr wrap="square" rtlCol="0">
            <a:spAutoFit/>
          </a:bodyPr>
          <a:lstStyle/>
          <a:p>
            <a:r>
              <a:rPr lang="en-US" sz="2000" b="1" dirty="0">
                <a:solidFill>
                  <a:srgbClr val="3C4981"/>
                </a:solidFill>
              </a:rPr>
              <a:t>Basics</a:t>
            </a:r>
            <a:endParaRPr lang="en-US" sz="2000" dirty="0">
              <a:solidFill>
                <a:srgbClr val="3C4981"/>
              </a:solidFill>
            </a:endParaRPr>
          </a:p>
          <a:p>
            <a:pPr marL="285750" indent="-285750">
              <a:buFont typeface="Arial" panose="020B0604020202020204" pitchFamily="34" charset="0"/>
              <a:buChar char="•"/>
            </a:pPr>
            <a:r>
              <a:rPr lang="en-US" sz="2000" dirty="0">
                <a:solidFill>
                  <a:srgbClr val="3C4981"/>
                </a:solidFill>
              </a:rPr>
              <a:t>Hydraulic review of the proposed development</a:t>
            </a:r>
          </a:p>
          <a:p>
            <a:pPr marL="285750" indent="-285750">
              <a:buFont typeface="Arial" panose="020B0604020202020204" pitchFamily="34" charset="0"/>
              <a:buChar char="•"/>
            </a:pPr>
            <a:r>
              <a:rPr lang="en-US" sz="2000" dirty="0">
                <a:solidFill>
                  <a:srgbClr val="3C4981"/>
                </a:solidFill>
              </a:rPr>
              <a:t>Identifies dependencies and downstream issues</a:t>
            </a:r>
          </a:p>
          <a:p>
            <a:pPr marL="285750" indent="-285750">
              <a:buFont typeface="Arial" panose="020B0604020202020204" pitchFamily="34" charset="0"/>
              <a:buChar char="•"/>
            </a:pPr>
            <a:r>
              <a:rPr lang="en-US" sz="2000" dirty="0">
                <a:solidFill>
                  <a:srgbClr val="3C4981"/>
                </a:solidFill>
              </a:rPr>
              <a:t>Reviews environmental data</a:t>
            </a:r>
          </a:p>
          <a:p>
            <a:pPr marL="285750" indent="-285750">
              <a:buFont typeface="Arial" panose="020B0604020202020204" pitchFamily="34" charset="0"/>
              <a:buChar char="•"/>
            </a:pPr>
            <a:r>
              <a:rPr lang="en-US" sz="2000" dirty="0">
                <a:solidFill>
                  <a:srgbClr val="3C4981"/>
                </a:solidFill>
              </a:rPr>
              <a:t>Review concept layout for compliance with PDM </a:t>
            </a:r>
          </a:p>
          <a:p>
            <a:r>
              <a:rPr lang="en-US" sz="2000" dirty="0">
                <a:solidFill>
                  <a:srgbClr val="3C4981"/>
                </a:solidFill>
              </a:rPr>
              <a:t>	(setbacks, separations, easements, etc.)</a:t>
            </a:r>
          </a:p>
          <a:p>
            <a:pPr marL="285750" indent="-285750">
              <a:buFont typeface="Arial" panose="020B0604020202020204" pitchFamily="34" charset="0"/>
              <a:buChar char="•"/>
            </a:pPr>
            <a:r>
              <a:rPr lang="en-US" sz="2000" dirty="0">
                <a:solidFill>
                  <a:srgbClr val="3C4981"/>
                </a:solidFill>
              </a:rPr>
              <a:t>Identifies special issues (SDC, CIP,  DRPs, Shoring, Etc.)</a:t>
            </a:r>
          </a:p>
          <a:p>
            <a:pPr marL="285750" indent="-285750">
              <a:buFont typeface="Arial" panose="020B0604020202020204" pitchFamily="34" charset="0"/>
              <a:buChar char="•"/>
            </a:pPr>
            <a:r>
              <a:rPr lang="en-US" sz="2000" dirty="0">
                <a:solidFill>
                  <a:srgbClr val="3C4981"/>
                </a:solidFill>
              </a:rPr>
              <a:t>Identify next steps</a:t>
            </a:r>
          </a:p>
          <a:p>
            <a:pPr marL="285750" indent="-285750">
              <a:buFont typeface="Arial" panose="020B0604020202020204" pitchFamily="34" charset="0"/>
              <a:buChar char="•"/>
            </a:pPr>
            <a:r>
              <a:rPr lang="en-US" sz="2000" dirty="0">
                <a:solidFill>
                  <a:srgbClr val="3C4981"/>
                </a:solidFill>
              </a:rPr>
              <a:t>Review time depends on the complexity</a:t>
            </a:r>
          </a:p>
          <a:p>
            <a:pPr marL="742950" lvl="1" indent="-285750">
              <a:buFont typeface="Arial" panose="020B0604020202020204" pitchFamily="34" charset="0"/>
              <a:buChar char="•"/>
            </a:pPr>
            <a:r>
              <a:rPr lang="en-US" sz="2000" dirty="0">
                <a:solidFill>
                  <a:srgbClr val="3C4981"/>
                </a:solidFill>
              </a:rPr>
              <a:t>Basic (30 days) </a:t>
            </a:r>
          </a:p>
          <a:p>
            <a:pPr marL="742950" lvl="1" indent="-285750">
              <a:buFont typeface="Arial" panose="020B0604020202020204" pitchFamily="34" charset="0"/>
              <a:buChar char="•"/>
            </a:pPr>
            <a:r>
              <a:rPr lang="en-US" sz="2000" dirty="0">
                <a:solidFill>
                  <a:srgbClr val="3C4981"/>
                </a:solidFill>
              </a:rPr>
              <a:t>Moderate (45 days)</a:t>
            </a:r>
          </a:p>
          <a:p>
            <a:pPr marL="742950" lvl="1" indent="-285750">
              <a:buFont typeface="Arial" panose="020B0604020202020204" pitchFamily="34" charset="0"/>
              <a:buChar char="•"/>
            </a:pPr>
            <a:r>
              <a:rPr lang="en-US" sz="2000" dirty="0">
                <a:solidFill>
                  <a:srgbClr val="3C4981"/>
                </a:solidFill>
              </a:rPr>
              <a:t>Complex (60 days)</a:t>
            </a:r>
          </a:p>
          <a:p>
            <a:pPr marL="285750" indent="-285750">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7BD3132E-EF8E-498C-9D22-BD5E49EE2020}"/>
              </a:ext>
            </a:extLst>
          </p:cNvPr>
          <p:cNvGrpSpPr/>
          <p:nvPr/>
        </p:nvGrpSpPr>
        <p:grpSpPr>
          <a:xfrm>
            <a:off x="6669457" y="1850979"/>
            <a:ext cx="1427370" cy="1013254"/>
            <a:chOff x="1189" y="1308633"/>
            <a:chExt cx="2508727" cy="1744844"/>
          </a:xfrm>
          <a:solidFill>
            <a:schemeClr val="accent2"/>
          </a:solidFill>
        </p:grpSpPr>
        <p:sp>
          <p:nvSpPr>
            <p:cNvPr id="13" name="Rectangle: Rounded Corners 12">
              <a:extLst>
                <a:ext uri="{FF2B5EF4-FFF2-40B4-BE49-F238E27FC236}">
                  <a16:creationId xmlns:a16="http://schemas.microsoft.com/office/drawing/2014/main" id="{01A6A39D-C3FB-44B1-89DC-C6CD28E928A5}"/>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5">
              <a:extLst>
                <a:ext uri="{FF2B5EF4-FFF2-40B4-BE49-F238E27FC236}">
                  <a16:creationId xmlns:a16="http://schemas.microsoft.com/office/drawing/2014/main" id="{0C84F0AB-1BBD-408B-A060-88F33B8EFD38}"/>
                </a:ext>
              </a:extLst>
            </p:cNvPr>
            <p:cNvSpPr txBox="1"/>
            <p:nvPr/>
          </p:nvSpPr>
          <p:spPr>
            <a:xfrm>
              <a:off x="86365" y="1393808"/>
              <a:ext cx="2338376" cy="1574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I - Concept</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HPA</a:t>
              </a:r>
            </a:p>
          </p:txBody>
        </p:sp>
      </p:grpSp>
      <p:grpSp>
        <p:nvGrpSpPr>
          <p:cNvPr id="15" name="Group 14">
            <a:extLst>
              <a:ext uri="{FF2B5EF4-FFF2-40B4-BE49-F238E27FC236}">
                <a16:creationId xmlns:a16="http://schemas.microsoft.com/office/drawing/2014/main" id="{E7CC2896-BC93-463D-A124-550B461E6CE5}"/>
              </a:ext>
            </a:extLst>
          </p:cNvPr>
          <p:cNvGrpSpPr/>
          <p:nvPr/>
        </p:nvGrpSpPr>
        <p:grpSpPr>
          <a:xfrm>
            <a:off x="8120617" y="1850979"/>
            <a:ext cx="1255916" cy="1013254"/>
            <a:chOff x="2899622" y="1308633"/>
            <a:chExt cx="2508727" cy="1744844"/>
          </a:xfrm>
        </p:grpSpPr>
        <p:sp>
          <p:nvSpPr>
            <p:cNvPr id="16" name="Rectangle: Rounded Corners 15">
              <a:extLst>
                <a:ext uri="{FF2B5EF4-FFF2-40B4-BE49-F238E27FC236}">
                  <a16:creationId xmlns:a16="http://schemas.microsoft.com/office/drawing/2014/main" id="{E5B62701-CCB3-46C0-8E0E-9CCA014C4036}"/>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7">
              <a:extLst>
                <a:ext uri="{FF2B5EF4-FFF2-40B4-BE49-F238E27FC236}">
                  <a16:creationId xmlns:a16="http://schemas.microsoft.com/office/drawing/2014/main" id="{8C0854F5-F32E-4CD7-BFDA-8B87452A3B22}"/>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a:t>
              </a:r>
              <a:r>
                <a:rPr lang="en-US" sz="1100" dirty="0"/>
                <a:t>    S</a:t>
              </a:r>
              <a:r>
                <a:rPr lang="en-US" sz="1100" kern="1200" dirty="0"/>
                <a:t>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18" name="Group 17">
            <a:extLst>
              <a:ext uri="{FF2B5EF4-FFF2-40B4-BE49-F238E27FC236}">
                <a16:creationId xmlns:a16="http://schemas.microsoft.com/office/drawing/2014/main" id="{9701DD67-0F63-4CD6-9CC6-A6D918E5BC48}"/>
              </a:ext>
            </a:extLst>
          </p:cNvPr>
          <p:cNvGrpSpPr/>
          <p:nvPr/>
        </p:nvGrpSpPr>
        <p:grpSpPr>
          <a:xfrm>
            <a:off x="9400323" y="1850979"/>
            <a:ext cx="1596043" cy="1013254"/>
            <a:chOff x="5798055" y="1308633"/>
            <a:chExt cx="2857114" cy="1744844"/>
          </a:xfrm>
        </p:grpSpPr>
        <p:sp>
          <p:nvSpPr>
            <p:cNvPr id="19" name="Rectangle: Rounded Corners 18">
              <a:extLst>
                <a:ext uri="{FF2B5EF4-FFF2-40B4-BE49-F238E27FC236}">
                  <a16:creationId xmlns:a16="http://schemas.microsoft.com/office/drawing/2014/main" id="{D7B5556E-8D26-419D-8E1F-FE73C902298E}"/>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9">
              <a:extLst>
                <a:ext uri="{FF2B5EF4-FFF2-40B4-BE49-F238E27FC236}">
                  <a16:creationId xmlns:a16="http://schemas.microsoft.com/office/drawing/2014/main" id="{9558C625-38F6-4F8A-AB37-A793E40367A3}"/>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endParaRPr lang="en-US" sz="800" kern="1200" dirty="0"/>
            </a:p>
          </p:txBody>
        </p:sp>
      </p:grpSp>
      <p:pic>
        <p:nvPicPr>
          <p:cNvPr id="22" name="Picture 21" descr="Architects working on landscape plans, conceptual site plan, and architectural drawings on transparent paper">
            <a:extLst>
              <a:ext uri="{FF2B5EF4-FFF2-40B4-BE49-F238E27FC236}">
                <a16:creationId xmlns:a16="http://schemas.microsoft.com/office/drawing/2014/main" id="{30EB670E-26DD-447D-AE16-7BA2F41D025B}"/>
              </a:ext>
            </a:extLst>
          </p:cNvPr>
          <p:cNvPicPr>
            <a:picLocks noChangeAspect="1"/>
          </p:cNvPicPr>
          <p:nvPr/>
        </p:nvPicPr>
        <p:blipFill>
          <a:blip r:embed="rId8"/>
          <a:stretch>
            <a:fillRect/>
          </a:stretch>
        </p:blipFill>
        <p:spPr>
          <a:xfrm>
            <a:off x="7026077" y="3114482"/>
            <a:ext cx="3832220" cy="2439148"/>
          </a:xfrm>
          <a:prstGeom prst="rect">
            <a:avLst/>
          </a:prstGeom>
        </p:spPr>
      </p:pic>
      <p:sp>
        <p:nvSpPr>
          <p:cNvPr id="23" name="Rectangle 22">
            <a:extLst>
              <a:ext uri="{FF2B5EF4-FFF2-40B4-BE49-F238E27FC236}">
                <a16:creationId xmlns:a16="http://schemas.microsoft.com/office/drawing/2014/main" id="{0D3F528A-0EE1-4E75-B18E-4B932B7AD9C6}"/>
              </a:ext>
            </a:extLst>
          </p:cNvPr>
          <p:cNvSpPr/>
          <p:nvPr/>
        </p:nvSpPr>
        <p:spPr>
          <a:xfrm>
            <a:off x="7897446" y="5548390"/>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9">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10">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24" name="Recorded Sound">
            <a:hlinkClick r:id="" action="ppaction://media"/>
            <a:extLst>
              <a:ext uri="{FF2B5EF4-FFF2-40B4-BE49-F238E27FC236}">
                <a16:creationId xmlns:a16="http://schemas.microsoft.com/office/drawing/2014/main" id="{9858195D-79B4-4EC8-888C-543B0B55AD5A}"/>
              </a:ext>
            </a:extLst>
          </p:cNvPr>
          <p:cNvPicPr>
            <a:picLocks noChangeAspect="1"/>
          </p:cNvPicPr>
          <p:nvPr>
            <a:audioFile r:link="rId1"/>
            <p:extLst>
              <p:ext uri="{DAA4B4D4-6D71-4841-9C94-3DE7FCFB9230}">
                <p14:media xmlns:p14="http://schemas.microsoft.com/office/powerpoint/2010/main" r:embed="rId2">
                  <p14:trim st="1598"/>
                </p14:media>
              </p:ext>
            </p:extLst>
          </p:nvPr>
        </p:nvPicPr>
        <p:blipFill>
          <a:blip r:embed="rId11"/>
          <a:stretch>
            <a:fillRect/>
          </a:stretch>
        </p:blipFill>
        <p:spPr>
          <a:xfrm>
            <a:off x="1972827" y="6963574"/>
            <a:ext cx="609600" cy="609600"/>
          </a:xfrm>
          <a:prstGeom prst="rect">
            <a:avLst/>
          </a:prstGeom>
        </p:spPr>
      </p:pic>
      <p:pic>
        <p:nvPicPr>
          <p:cNvPr id="25" name="Recorded Sound">
            <a:hlinkClick r:id="" action="ppaction://media"/>
            <a:extLst>
              <a:ext uri="{FF2B5EF4-FFF2-40B4-BE49-F238E27FC236}">
                <a16:creationId xmlns:a16="http://schemas.microsoft.com/office/drawing/2014/main" id="{9487F9C8-7EE4-4E3F-A04F-F7784538D3A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797474" y="6963574"/>
            <a:ext cx="609600" cy="609600"/>
          </a:xfrm>
          <a:prstGeom prst="rect">
            <a:avLst/>
          </a:prstGeom>
        </p:spPr>
      </p:pic>
      <p:pic>
        <p:nvPicPr>
          <p:cNvPr id="26" name="Recorded Sound">
            <a:hlinkClick r:id="" action="ppaction://media"/>
            <a:extLst>
              <a:ext uri="{FF2B5EF4-FFF2-40B4-BE49-F238E27FC236}">
                <a16:creationId xmlns:a16="http://schemas.microsoft.com/office/drawing/2014/main" id="{8DAF09BC-2FA8-4567-8B33-E37576E00E7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287846" y="7008437"/>
            <a:ext cx="609600" cy="609600"/>
          </a:xfrm>
          <a:prstGeom prst="rect">
            <a:avLst/>
          </a:prstGeom>
        </p:spPr>
      </p:pic>
    </p:spTree>
    <p:extLst>
      <p:ext uri="{BB962C8B-B14F-4D97-AF65-F5344CB8AC3E}">
        <p14:creationId xmlns:p14="http://schemas.microsoft.com/office/powerpoint/2010/main" val="31840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82"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412" fill="hold"/>
                                        <p:tgtEl>
                                          <p:spTgt spid="2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93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audio>
              <p:cMediaNode vol="80000">
                <p:cTn id="16" fill="hold" display="0">
                  <p:stCondLst>
                    <p:cond delay="indefinite"/>
                  </p:stCondLst>
                  <p:endCondLst>
                    <p:cond evt="onStopAudio" delay="0">
                      <p:tgtEl>
                        <p:sldTgt/>
                      </p:tgtEl>
                    </p:cond>
                  </p:endCondLst>
                </p:cTn>
                <p:tgtEl>
                  <p:spTgt spid="26"/>
                </p:tgtEl>
              </p:cMediaNode>
            </p:audio>
            <p:audio>
              <p:cMediaNode vol="80000">
                <p:cTn id="1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Right 20">
            <a:extLst>
              <a:ext uri="{FF2B5EF4-FFF2-40B4-BE49-F238E27FC236}">
                <a16:creationId xmlns:a16="http://schemas.microsoft.com/office/drawing/2014/main" id="{D8E41966-988A-4F8D-BB54-27D5FD27D746}"/>
              </a:ext>
            </a:extLst>
          </p:cNvPr>
          <p:cNvSpPr/>
          <p:nvPr/>
        </p:nvSpPr>
        <p:spPr>
          <a:xfrm>
            <a:off x="6887821" y="1332817"/>
            <a:ext cx="5161508"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Slide Number Placeholder 1">
            <a:extLst>
              <a:ext uri="{FF2B5EF4-FFF2-40B4-BE49-F238E27FC236}">
                <a16:creationId xmlns:a16="http://schemas.microsoft.com/office/drawing/2014/main" id="{29E6B745-20A4-DAD6-BD08-C80345BABE26}"/>
              </a:ext>
            </a:extLst>
          </p:cNvPr>
          <p:cNvSpPr>
            <a:spLocks noGrp="1"/>
          </p:cNvSpPr>
          <p:nvPr>
            <p:ph type="sldNum" sz="quarter" idx="12"/>
          </p:nvPr>
        </p:nvSpPr>
        <p:spPr/>
        <p:txBody>
          <a:bodyPr/>
          <a:lstStyle/>
          <a:p>
            <a:fld id="{B4BD64BB-9BC2-3346-B283-A39112DA3F23}" type="slidenum">
              <a:rPr lang="en-US" smtClean="0"/>
              <a:t>12</a:t>
            </a:fld>
            <a:endParaRPr lang="en-US"/>
          </a:p>
        </p:txBody>
      </p:sp>
      <p:sp>
        <p:nvSpPr>
          <p:cNvPr id="3" name="Title 2">
            <a:extLst>
              <a:ext uri="{FF2B5EF4-FFF2-40B4-BE49-F238E27FC236}">
                <a16:creationId xmlns:a16="http://schemas.microsoft.com/office/drawing/2014/main" id="{928DBFC1-15C8-3078-63F7-33612883C1DC}"/>
              </a:ext>
            </a:extLst>
          </p:cNvPr>
          <p:cNvSpPr>
            <a:spLocks noGrp="1"/>
          </p:cNvSpPr>
          <p:nvPr>
            <p:ph type="title"/>
          </p:nvPr>
        </p:nvSpPr>
        <p:spPr>
          <a:xfrm>
            <a:off x="877956" y="455535"/>
            <a:ext cx="8745522" cy="882505"/>
          </a:xfrm>
        </p:spPr>
        <p:txBody>
          <a:bodyPr>
            <a:normAutofit fontScale="90000"/>
          </a:bodyPr>
          <a:lstStyle/>
          <a:p>
            <a:r>
              <a:rPr lang="en-US" dirty="0"/>
              <a:t>Hydraulic Planning Analysis (HPA) (2 of 3)</a:t>
            </a:r>
          </a:p>
        </p:txBody>
      </p:sp>
      <p:sp>
        <p:nvSpPr>
          <p:cNvPr id="11" name="TextBox 10">
            <a:extLst>
              <a:ext uri="{FF2B5EF4-FFF2-40B4-BE49-F238E27FC236}">
                <a16:creationId xmlns:a16="http://schemas.microsoft.com/office/drawing/2014/main" id="{1E032B90-FD5B-4384-B2F6-E5E8AFEA330A}"/>
              </a:ext>
            </a:extLst>
          </p:cNvPr>
          <p:cNvSpPr txBox="1"/>
          <p:nvPr/>
        </p:nvSpPr>
        <p:spPr>
          <a:xfrm>
            <a:off x="881949" y="1913784"/>
            <a:ext cx="5957410" cy="3754874"/>
          </a:xfrm>
          <a:prstGeom prst="rect">
            <a:avLst/>
          </a:prstGeom>
          <a:noFill/>
        </p:spPr>
        <p:txBody>
          <a:bodyPr wrap="square" rtlCol="0">
            <a:spAutoFit/>
          </a:bodyPr>
          <a:lstStyle/>
          <a:p>
            <a:r>
              <a:rPr lang="en-US" sz="2000" b="1" dirty="0">
                <a:solidFill>
                  <a:srgbClr val="3C4981"/>
                </a:solidFill>
              </a:rPr>
              <a:t>Potential Issues</a:t>
            </a:r>
          </a:p>
          <a:p>
            <a:pPr marL="285750" indent="-285750">
              <a:buFont typeface="Arial" panose="020B0604020202020204" pitchFamily="34" charset="0"/>
              <a:buChar char="•"/>
            </a:pPr>
            <a:r>
              <a:rPr lang="en-US" sz="2000" dirty="0">
                <a:solidFill>
                  <a:srgbClr val="3C4981"/>
                </a:solidFill>
              </a:rPr>
              <a:t>Work near Prestressed Concrete Cylinder Pipe (PCCP)</a:t>
            </a:r>
          </a:p>
          <a:p>
            <a:pPr marL="285750" indent="-285750">
              <a:buFont typeface="Arial" panose="020B0604020202020204" pitchFamily="34" charset="0"/>
              <a:buChar char="•"/>
            </a:pPr>
            <a:r>
              <a:rPr lang="en-US" sz="2000" dirty="0">
                <a:solidFill>
                  <a:srgbClr val="3C4981"/>
                </a:solidFill>
                <a:highlight>
                  <a:srgbClr val="FFFFFF"/>
                </a:highlight>
              </a:rPr>
              <a:t>Multipart Developments</a:t>
            </a:r>
          </a:p>
          <a:p>
            <a:pPr marL="285750" indent="-285750">
              <a:buFont typeface="Arial" panose="020B0604020202020204" pitchFamily="34" charset="0"/>
              <a:buChar char="•"/>
            </a:pPr>
            <a:r>
              <a:rPr lang="en-US" sz="2000" dirty="0">
                <a:solidFill>
                  <a:srgbClr val="3C4981"/>
                </a:solidFill>
                <a:highlight>
                  <a:srgbClr val="FFFFFF"/>
                </a:highlight>
              </a:rPr>
              <a:t>Pressure Sewer / Pump Stations</a:t>
            </a:r>
          </a:p>
          <a:p>
            <a:pPr marL="285750" indent="-285750">
              <a:buFont typeface="Arial" panose="020B0604020202020204" pitchFamily="34" charset="0"/>
              <a:buChar char="•"/>
            </a:pPr>
            <a:r>
              <a:rPr lang="en-US" sz="2000" dirty="0">
                <a:solidFill>
                  <a:srgbClr val="3C4981"/>
                </a:solidFill>
              </a:rPr>
              <a:t>Offsite Easements</a:t>
            </a:r>
          </a:p>
          <a:p>
            <a:pPr marL="285750" indent="-285750">
              <a:buFont typeface="Arial" panose="020B0604020202020204" pitchFamily="34" charset="0"/>
              <a:buChar char="•"/>
            </a:pPr>
            <a:r>
              <a:rPr lang="en-US" sz="2000" dirty="0">
                <a:solidFill>
                  <a:srgbClr val="3C4981"/>
                </a:solidFill>
              </a:rPr>
              <a:t>Existing Infrastructure Capacity and Pressures</a:t>
            </a:r>
          </a:p>
          <a:p>
            <a:pPr marL="285750" indent="-285750">
              <a:buFont typeface="Arial" panose="020B0604020202020204" pitchFamily="34" charset="0"/>
              <a:buChar char="•"/>
            </a:pPr>
            <a:r>
              <a:rPr lang="en-US" sz="2000" dirty="0">
                <a:solidFill>
                  <a:srgbClr val="3C4981"/>
                </a:solidFill>
              </a:rPr>
              <a:t>Site Specific Issues – Site Contamination, Corrosion Issues</a:t>
            </a:r>
          </a:p>
          <a:p>
            <a:pPr marL="285750" indent="-285750">
              <a:buFont typeface="Arial" panose="020B0604020202020204" pitchFamily="34" charset="0"/>
              <a:buChar char="•"/>
            </a:pPr>
            <a:r>
              <a:rPr lang="en-US" sz="2000" dirty="0">
                <a:solidFill>
                  <a:srgbClr val="3C4981"/>
                </a:solidFill>
              </a:rPr>
              <a:t>Marlboro Clays</a:t>
            </a:r>
          </a:p>
          <a:p>
            <a:pPr marL="285750" indent="-285750">
              <a:buFont typeface="Arial" panose="020B0604020202020204" pitchFamily="34" charset="0"/>
              <a:buChar char="•"/>
            </a:pPr>
            <a:r>
              <a:rPr lang="en-US" sz="2000" dirty="0">
                <a:solidFill>
                  <a:srgbClr val="3C4981"/>
                </a:solidFill>
              </a:rPr>
              <a:t>Entity Name</a:t>
            </a:r>
            <a:endParaRPr lang="en-US" sz="2000" dirty="0"/>
          </a:p>
          <a:p>
            <a:endParaRPr lang="en-US" dirty="0"/>
          </a:p>
        </p:txBody>
      </p:sp>
      <p:grpSp>
        <p:nvGrpSpPr>
          <p:cNvPr id="12" name="Group 11">
            <a:extLst>
              <a:ext uri="{FF2B5EF4-FFF2-40B4-BE49-F238E27FC236}">
                <a16:creationId xmlns:a16="http://schemas.microsoft.com/office/drawing/2014/main" id="{7BD3132E-EF8E-498C-9D22-BD5E49EE2020}"/>
              </a:ext>
            </a:extLst>
          </p:cNvPr>
          <p:cNvGrpSpPr/>
          <p:nvPr/>
        </p:nvGrpSpPr>
        <p:grpSpPr>
          <a:xfrm>
            <a:off x="6669457" y="1850979"/>
            <a:ext cx="1427370" cy="1013254"/>
            <a:chOff x="1189" y="1308633"/>
            <a:chExt cx="2508727" cy="1744844"/>
          </a:xfrm>
          <a:solidFill>
            <a:schemeClr val="accent2"/>
          </a:solidFill>
        </p:grpSpPr>
        <p:sp>
          <p:nvSpPr>
            <p:cNvPr id="13" name="Rectangle: Rounded Corners 12">
              <a:extLst>
                <a:ext uri="{FF2B5EF4-FFF2-40B4-BE49-F238E27FC236}">
                  <a16:creationId xmlns:a16="http://schemas.microsoft.com/office/drawing/2014/main" id="{01A6A39D-C3FB-44B1-89DC-C6CD28E928A5}"/>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5">
              <a:extLst>
                <a:ext uri="{FF2B5EF4-FFF2-40B4-BE49-F238E27FC236}">
                  <a16:creationId xmlns:a16="http://schemas.microsoft.com/office/drawing/2014/main" id="{0C84F0AB-1BBD-408B-A060-88F33B8EFD38}"/>
                </a:ext>
              </a:extLst>
            </p:cNvPr>
            <p:cNvSpPr txBox="1"/>
            <p:nvPr/>
          </p:nvSpPr>
          <p:spPr>
            <a:xfrm>
              <a:off x="86365" y="1393808"/>
              <a:ext cx="2338376" cy="1574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1 - Concept</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HPA</a:t>
              </a:r>
            </a:p>
          </p:txBody>
        </p:sp>
      </p:grpSp>
      <p:grpSp>
        <p:nvGrpSpPr>
          <p:cNvPr id="15" name="Group 14">
            <a:extLst>
              <a:ext uri="{FF2B5EF4-FFF2-40B4-BE49-F238E27FC236}">
                <a16:creationId xmlns:a16="http://schemas.microsoft.com/office/drawing/2014/main" id="{E7CC2896-BC93-463D-A124-550B461E6CE5}"/>
              </a:ext>
            </a:extLst>
          </p:cNvPr>
          <p:cNvGrpSpPr/>
          <p:nvPr/>
        </p:nvGrpSpPr>
        <p:grpSpPr>
          <a:xfrm>
            <a:off x="8120617" y="1850979"/>
            <a:ext cx="1255916" cy="1013254"/>
            <a:chOff x="2899622" y="1308633"/>
            <a:chExt cx="2508727" cy="1744844"/>
          </a:xfrm>
        </p:grpSpPr>
        <p:sp>
          <p:nvSpPr>
            <p:cNvPr id="16" name="Rectangle: Rounded Corners 15">
              <a:extLst>
                <a:ext uri="{FF2B5EF4-FFF2-40B4-BE49-F238E27FC236}">
                  <a16:creationId xmlns:a16="http://schemas.microsoft.com/office/drawing/2014/main" id="{E5B62701-CCB3-46C0-8E0E-9CCA014C4036}"/>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7">
              <a:extLst>
                <a:ext uri="{FF2B5EF4-FFF2-40B4-BE49-F238E27FC236}">
                  <a16:creationId xmlns:a16="http://schemas.microsoft.com/office/drawing/2014/main" id="{8C0854F5-F32E-4CD7-BFDA-8B87452A3B22}"/>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18" name="Group 17">
            <a:extLst>
              <a:ext uri="{FF2B5EF4-FFF2-40B4-BE49-F238E27FC236}">
                <a16:creationId xmlns:a16="http://schemas.microsoft.com/office/drawing/2014/main" id="{9701DD67-0F63-4CD6-9CC6-A6D918E5BC48}"/>
              </a:ext>
            </a:extLst>
          </p:cNvPr>
          <p:cNvGrpSpPr/>
          <p:nvPr/>
        </p:nvGrpSpPr>
        <p:grpSpPr>
          <a:xfrm>
            <a:off x="9400323" y="1850979"/>
            <a:ext cx="1596043" cy="1013254"/>
            <a:chOff x="5798055" y="1308633"/>
            <a:chExt cx="2857114" cy="1744844"/>
          </a:xfrm>
        </p:grpSpPr>
        <p:sp>
          <p:nvSpPr>
            <p:cNvPr id="19" name="Rectangle: Rounded Corners 18">
              <a:extLst>
                <a:ext uri="{FF2B5EF4-FFF2-40B4-BE49-F238E27FC236}">
                  <a16:creationId xmlns:a16="http://schemas.microsoft.com/office/drawing/2014/main" id="{D7B5556E-8D26-419D-8E1F-FE73C902298E}"/>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9">
              <a:extLst>
                <a:ext uri="{FF2B5EF4-FFF2-40B4-BE49-F238E27FC236}">
                  <a16:creationId xmlns:a16="http://schemas.microsoft.com/office/drawing/2014/main" id="{9558C625-38F6-4F8A-AB37-A793E40367A3}"/>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22" name="Picture 21" descr="Architects working on landscape plans, conceptual site plan, and architectural drawings on transparent paper">
            <a:extLst>
              <a:ext uri="{FF2B5EF4-FFF2-40B4-BE49-F238E27FC236}">
                <a16:creationId xmlns:a16="http://schemas.microsoft.com/office/drawing/2014/main" id="{30EB670E-26DD-447D-AE16-7BA2F41D025B}"/>
              </a:ext>
            </a:extLst>
          </p:cNvPr>
          <p:cNvPicPr>
            <a:picLocks noChangeAspect="1"/>
          </p:cNvPicPr>
          <p:nvPr/>
        </p:nvPicPr>
        <p:blipFill>
          <a:blip r:embed="rId5"/>
          <a:stretch>
            <a:fillRect/>
          </a:stretch>
        </p:blipFill>
        <p:spPr>
          <a:xfrm>
            <a:off x="7010400" y="3114482"/>
            <a:ext cx="3832220" cy="2439148"/>
          </a:xfrm>
          <a:prstGeom prst="rect">
            <a:avLst/>
          </a:prstGeom>
        </p:spPr>
      </p:pic>
      <p:sp>
        <p:nvSpPr>
          <p:cNvPr id="23" name="Rectangle 22">
            <a:extLst>
              <a:ext uri="{FF2B5EF4-FFF2-40B4-BE49-F238E27FC236}">
                <a16:creationId xmlns:a16="http://schemas.microsoft.com/office/drawing/2014/main" id="{0D3F528A-0EE1-4E75-B18E-4B932B7AD9C6}"/>
              </a:ext>
            </a:extLst>
          </p:cNvPr>
          <p:cNvSpPr/>
          <p:nvPr/>
        </p:nvSpPr>
        <p:spPr>
          <a:xfrm>
            <a:off x="7892237" y="5533131"/>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6">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7">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27" name="Recorded Sound">
            <a:hlinkClick r:id="" action="ppaction://media"/>
            <a:extLst>
              <a:ext uri="{FF2B5EF4-FFF2-40B4-BE49-F238E27FC236}">
                <a16:creationId xmlns:a16="http://schemas.microsoft.com/office/drawing/2014/main" id="{F5E7ECF6-D96A-48FA-A9D0-C67FD71753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6858000"/>
            <a:ext cx="609600" cy="609600"/>
          </a:xfrm>
          <a:prstGeom prst="rect">
            <a:avLst/>
          </a:prstGeom>
        </p:spPr>
      </p:pic>
    </p:spTree>
    <p:extLst>
      <p:ext uri="{BB962C8B-B14F-4D97-AF65-F5344CB8AC3E}">
        <p14:creationId xmlns:p14="http://schemas.microsoft.com/office/powerpoint/2010/main" val="33151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8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Right 20">
            <a:extLst>
              <a:ext uri="{FF2B5EF4-FFF2-40B4-BE49-F238E27FC236}">
                <a16:creationId xmlns:a16="http://schemas.microsoft.com/office/drawing/2014/main" id="{D8E41966-988A-4F8D-BB54-27D5FD27D746}"/>
              </a:ext>
            </a:extLst>
          </p:cNvPr>
          <p:cNvSpPr/>
          <p:nvPr/>
        </p:nvSpPr>
        <p:spPr>
          <a:xfrm>
            <a:off x="6717919" y="1354875"/>
            <a:ext cx="5286976"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Slide Number Placeholder 1">
            <a:extLst>
              <a:ext uri="{FF2B5EF4-FFF2-40B4-BE49-F238E27FC236}">
                <a16:creationId xmlns:a16="http://schemas.microsoft.com/office/drawing/2014/main" id="{29E6B745-20A4-DAD6-BD08-C80345BABE26}"/>
              </a:ext>
            </a:extLst>
          </p:cNvPr>
          <p:cNvSpPr>
            <a:spLocks noGrp="1"/>
          </p:cNvSpPr>
          <p:nvPr>
            <p:ph type="sldNum" sz="quarter" idx="12"/>
          </p:nvPr>
        </p:nvSpPr>
        <p:spPr/>
        <p:txBody>
          <a:bodyPr/>
          <a:lstStyle/>
          <a:p>
            <a:fld id="{B4BD64BB-9BC2-3346-B283-A39112DA3F23}" type="slidenum">
              <a:rPr lang="en-US" smtClean="0"/>
              <a:t>13</a:t>
            </a:fld>
            <a:endParaRPr lang="en-US"/>
          </a:p>
        </p:txBody>
      </p:sp>
      <p:sp>
        <p:nvSpPr>
          <p:cNvPr id="3" name="Title 2">
            <a:extLst>
              <a:ext uri="{FF2B5EF4-FFF2-40B4-BE49-F238E27FC236}">
                <a16:creationId xmlns:a16="http://schemas.microsoft.com/office/drawing/2014/main" id="{928DBFC1-15C8-3078-63F7-33612883C1DC}"/>
              </a:ext>
            </a:extLst>
          </p:cNvPr>
          <p:cNvSpPr>
            <a:spLocks noGrp="1"/>
          </p:cNvSpPr>
          <p:nvPr>
            <p:ph type="title"/>
          </p:nvPr>
        </p:nvSpPr>
        <p:spPr>
          <a:xfrm>
            <a:off x="877956" y="455535"/>
            <a:ext cx="8745522" cy="882505"/>
          </a:xfrm>
        </p:spPr>
        <p:txBody>
          <a:bodyPr>
            <a:normAutofit fontScale="90000"/>
          </a:bodyPr>
          <a:lstStyle/>
          <a:p>
            <a:r>
              <a:rPr lang="en-US" dirty="0"/>
              <a:t>Hydraulic Planning Analysis (HPA)(3 of 3)</a:t>
            </a:r>
          </a:p>
        </p:txBody>
      </p:sp>
      <p:sp>
        <p:nvSpPr>
          <p:cNvPr id="11" name="TextBox 10">
            <a:extLst>
              <a:ext uri="{FF2B5EF4-FFF2-40B4-BE49-F238E27FC236}">
                <a16:creationId xmlns:a16="http://schemas.microsoft.com/office/drawing/2014/main" id="{1E032B90-FD5B-4384-B2F6-E5E8AFEA330A}"/>
              </a:ext>
            </a:extLst>
          </p:cNvPr>
          <p:cNvSpPr txBox="1"/>
          <p:nvPr/>
        </p:nvSpPr>
        <p:spPr>
          <a:xfrm>
            <a:off x="787104" y="1524258"/>
            <a:ext cx="5839963" cy="5847755"/>
          </a:xfrm>
          <a:prstGeom prst="rect">
            <a:avLst/>
          </a:prstGeom>
          <a:noFill/>
        </p:spPr>
        <p:txBody>
          <a:bodyPr wrap="square" rtlCol="0">
            <a:spAutoFit/>
          </a:bodyPr>
          <a:lstStyle/>
          <a:p>
            <a:r>
              <a:rPr lang="en-US" sz="2000" b="1" dirty="0">
                <a:solidFill>
                  <a:srgbClr val="3C4981"/>
                </a:solidFill>
              </a:rPr>
              <a:t>Links</a:t>
            </a:r>
          </a:p>
          <a:p>
            <a:pPr marL="285750" indent="-285750">
              <a:buFont typeface="Arial" panose="020B0604020202020204" pitchFamily="34" charset="0"/>
              <a:buChar char="•"/>
            </a:pPr>
            <a:r>
              <a:rPr lang="en-US" sz="2000" dirty="0">
                <a:solidFill>
                  <a:srgbClr val="3C4981"/>
                </a:solidFill>
              </a:rPr>
              <a:t>Applicant Guide, Design Examples, Base sheets and Checklists  </a:t>
            </a:r>
          </a:p>
          <a:p>
            <a:pPr marL="742950" lvl="1" indent="-285750">
              <a:buFont typeface="Arial" panose="020B0604020202020204" pitchFamily="34" charset="0"/>
              <a:buChar char="•"/>
            </a:pPr>
            <a:r>
              <a:rPr lang="en-US" sz="2000" dirty="0">
                <a:solidFill>
                  <a:srgbClr val="3C4981"/>
                </a:solidFill>
                <a:hlinkClick r:id="rId4"/>
              </a:rPr>
              <a:t>https://www.wsscwater.com/work-with-us/permit-services/eplan-review</a:t>
            </a:r>
            <a:endParaRPr lang="en-US" sz="2000" dirty="0">
              <a:solidFill>
                <a:srgbClr val="3C4981"/>
              </a:solidFill>
            </a:endParaRPr>
          </a:p>
          <a:p>
            <a:pPr marL="285750" indent="-285750">
              <a:buFont typeface="Arial" panose="020B0604020202020204" pitchFamily="34" charset="0"/>
              <a:buChar char="•"/>
            </a:pPr>
            <a:r>
              <a:rPr lang="en-US" sz="2000" dirty="0">
                <a:solidFill>
                  <a:srgbClr val="3C4981"/>
                </a:solidFill>
              </a:rPr>
              <a:t>ePermits - </a:t>
            </a:r>
            <a:r>
              <a:rPr lang="en-US" sz="2000" dirty="0">
                <a:hlinkClick r:id="rId5"/>
              </a:rPr>
              <a:t>https://www.wsscwater.com/epermitting</a:t>
            </a:r>
            <a:endParaRPr lang="en-US" sz="2000" dirty="0"/>
          </a:p>
          <a:p>
            <a:pPr marL="285750" indent="-285750">
              <a:buFont typeface="Arial" panose="020B0604020202020204" pitchFamily="34" charset="0"/>
              <a:buChar char="•"/>
            </a:pPr>
            <a:r>
              <a:rPr lang="en-US" sz="2000" dirty="0">
                <a:solidFill>
                  <a:srgbClr val="3C4981"/>
                </a:solidFill>
              </a:rPr>
              <a:t>ePlan (ProjectDox) – </a:t>
            </a:r>
            <a:r>
              <a:rPr lang="en-US" sz="2000" dirty="0">
                <a:solidFill>
                  <a:srgbClr val="3C4981"/>
                </a:solidFill>
                <a:hlinkClick r:id="rId6"/>
              </a:rPr>
              <a:t>https://planreview.wsscwater.com/ProjectDox/</a:t>
            </a:r>
            <a:endParaRPr lang="en-US" sz="2000" dirty="0">
              <a:solidFill>
                <a:srgbClr val="3C4981"/>
              </a:solidFill>
            </a:endParaRPr>
          </a:p>
          <a:p>
            <a:pPr marL="285750" indent="-285750">
              <a:buFont typeface="Arial" panose="020B0604020202020204" pitchFamily="34" charset="0"/>
              <a:buChar char="•"/>
            </a:pPr>
            <a:r>
              <a:rPr lang="en-US" sz="2000" dirty="0">
                <a:solidFill>
                  <a:srgbClr val="3C4981"/>
                </a:solidFill>
              </a:rPr>
              <a:t>Engineering Records -  </a:t>
            </a:r>
            <a:r>
              <a:rPr lang="en-US" sz="2000" dirty="0">
                <a:solidFill>
                  <a:schemeClr val="accent1"/>
                </a:solidFill>
                <a:hlinkClick r:id="rId7"/>
              </a:rPr>
              <a:t>https://www.wsscwater.com/work-with-us/codes-standards-policies-and-procedures/engineering-recordsinformation-weri</a:t>
            </a:r>
            <a:endParaRPr lang="en-US" sz="2000" dirty="0">
              <a:solidFill>
                <a:srgbClr val="3C4981"/>
              </a:solidFill>
            </a:endParaRPr>
          </a:p>
          <a:p>
            <a:pPr marL="285750" indent="-285750">
              <a:buFont typeface="Arial" panose="020B0604020202020204" pitchFamily="34" charset="0"/>
              <a:buChar char="•"/>
            </a:pPr>
            <a:r>
              <a:rPr lang="en-US" sz="2000" dirty="0">
                <a:solidFill>
                  <a:srgbClr val="3C4981"/>
                </a:solidFill>
              </a:rPr>
              <a:t>Hydraulic Forms </a:t>
            </a:r>
          </a:p>
          <a:p>
            <a:pPr marL="742950" lvl="1" indent="-285750">
              <a:buFont typeface="Arial" panose="020B0604020202020204" pitchFamily="34" charset="0"/>
              <a:buChar char="•"/>
            </a:pPr>
            <a:r>
              <a:rPr lang="en-US" sz="2000" dirty="0">
                <a:solidFill>
                  <a:srgbClr val="3C4981"/>
                </a:solidFill>
                <a:hlinkClick r:id="rId8"/>
              </a:rPr>
              <a:t>https://www.wsscwater.com/work-with-us/design-and-construction/planning-phase-1-forms</a:t>
            </a:r>
            <a:endParaRPr lang="en-US" sz="2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7BD3132E-EF8E-498C-9D22-BD5E49EE2020}"/>
              </a:ext>
            </a:extLst>
          </p:cNvPr>
          <p:cNvGrpSpPr/>
          <p:nvPr/>
        </p:nvGrpSpPr>
        <p:grpSpPr>
          <a:xfrm>
            <a:off x="6669457" y="1850979"/>
            <a:ext cx="1427370" cy="1013254"/>
            <a:chOff x="1189" y="1308633"/>
            <a:chExt cx="2508727" cy="1744844"/>
          </a:xfrm>
          <a:solidFill>
            <a:schemeClr val="accent2"/>
          </a:solidFill>
        </p:grpSpPr>
        <p:sp>
          <p:nvSpPr>
            <p:cNvPr id="13" name="Rectangle: Rounded Corners 12">
              <a:extLst>
                <a:ext uri="{FF2B5EF4-FFF2-40B4-BE49-F238E27FC236}">
                  <a16:creationId xmlns:a16="http://schemas.microsoft.com/office/drawing/2014/main" id="{01A6A39D-C3FB-44B1-89DC-C6CD28E928A5}"/>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5">
              <a:extLst>
                <a:ext uri="{FF2B5EF4-FFF2-40B4-BE49-F238E27FC236}">
                  <a16:creationId xmlns:a16="http://schemas.microsoft.com/office/drawing/2014/main" id="{0C84F0AB-1BBD-408B-A060-88F33B8EFD38}"/>
                </a:ext>
              </a:extLst>
            </p:cNvPr>
            <p:cNvSpPr txBox="1"/>
            <p:nvPr/>
          </p:nvSpPr>
          <p:spPr>
            <a:xfrm>
              <a:off x="86365" y="1393808"/>
              <a:ext cx="2338376" cy="1574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1 - Concept</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HPA</a:t>
              </a:r>
            </a:p>
          </p:txBody>
        </p:sp>
      </p:grpSp>
      <p:grpSp>
        <p:nvGrpSpPr>
          <p:cNvPr id="15" name="Group 14">
            <a:extLst>
              <a:ext uri="{FF2B5EF4-FFF2-40B4-BE49-F238E27FC236}">
                <a16:creationId xmlns:a16="http://schemas.microsoft.com/office/drawing/2014/main" id="{E7CC2896-BC93-463D-A124-550B461E6CE5}"/>
              </a:ext>
            </a:extLst>
          </p:cNvPr>
          <p:cNvGrpSpPr/>
          <p:nvPr/>
        </p:nvGrpSpPr>
        <p:grpSpPr>
          <a:xfrm>
            <a:off x="8120617" y="1850979"/>
            <a:ext cx="1255916" cy="1013254"/>
            <a:chOff x="2899622" y="1308633"/>
            <a:chExt cx="2508727" cy="1744844"/>
          </a:xfrm>
        </p:grpSpPr>
        <p:sp>
          <p:nvSpPr>
            <p:cNvPr id="16" name="Rectangle: Rounded Corners 15">
              <a:extLst>
                <a:ext uri="{FF2B5EF4-FFF2-40B4-BE49-F238E27FC236}">
                  <a16:creationId xmlns:a16="http://schemas.microsoft.com/office/drawing/2014/main" id="{E5B62701-CCB3-46C0-8E0E-9CCA014C4036}"/>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7">
              <a:extLst>
                <a:ext uri="{FF2B5EF4-FFF2-40B4-BE49-F238E27FC236}">
                  <a16:creationId xmlns:a16="http://schemas.microsoft.com/office/drawing/2014/main" id="{8C0854F5-F32E-4CD7-BFDA-8B87452A3B22}"/>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18" name="Group 17">
            <a:extLst>
              <a:ext uri="{FF2B5EF4-FFF2-40B4-BE49-F238E27FC236}">
                <a16:creationId xmlns:a16="http://schemas.microsoft.com/office/drawing/2014/main" id="{9701DD67-0F63-4CD6-9CC6-A6D918E5BC48}"/>
              </a:ext>
            </a:extLst>
          </p:cNvPr>
          <p:cNvGrpSpPr/>
          <p:nvPr/>
        </p:nvGrpSpPr>
        <p:grpSpPr>
          <a:xfrm>
            <a:off x="9400323" y="1850979"/>
            <a:ext cx="1596043" cy="1013254"/>
            <a:chOff x="5798055" y="1308633"/>
            <a:chExt cx="2857114" cy="1744844"/>
          </a:xfrm>
        </p:grpSpPr>
        <p:sp>
          <p:nvSpPr>
            <p:cNvPr id="19" name="Rectangle: Rounded Corners 18">
              <a:extLst>
                <a:ext uri="{FF2B5EF4-FFF2-40B4-BE49-F238E27FC236}">
                  <a16:creationId xmlns:a16="http://schemas.microsoft.com/office/drawing/2014/main" id="{D7B5556E-8D26-419D-8E1F-FE73C902298E}"/>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9">
              <a:extLst>
                <a:ext uri="{FF2B5EF4-FFF2-40B4-BE49-F238E27FC236}">
                  <a16:creationId xmlns:a16="http://schemas.microsoft.com/office/drawing/2014/main" id="{9558C625-38F6-4F8A-AB37-A793E40367A3}"/>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22" name="Picture 21" descr="Architects working on landscape plans, conceptual site plan, and architectural drawings on transparent paper">
            <a:extLst>
              <a:ext uri="{FF2B5EF4-FFF2-40B4-BE49-F238E27FC236}">
                <a16:creationId xmlns:a16="http://schemas.microsoft.com/office/drawing/2014/main" id="{30EB670E-26DD-447D-AE16-7BA2F41D025B}"/>
              </a:ext>
            </a:extLst>
          </p:cNvPr>
          <p:cNvPicPr>
            <a:picLocks noChangeAspect="1"/>
          </p:cNvPicPr>
          <p:nvPr/>
        </p:nvPicPr>
        <p:blipFill>
          <a:blip r:embed="rId9"/>
          <a:stretch>
            <a:fillRect/>
          </a:stretch>
        </p:blipFill>
        <p:spPr>
          <a:xfrm>
            <a:off x="7022478" y="3114482"/>
            <a:ext cx="3832220" cy="2439148"/>
          </a:xfrm>
          <a:prstGeom prst="rect">
            <a:avLst/>
          </a:prstGeom>
        </p:spPr>
      </p:pic>
      <p:sp>
        <p:nvSpPr>
          <p:cNvPr id="23" name="Rectangle 22">
            <a:extLst>
              <a:ext uri="{FF2B5EF4-FFF2-40B4-BE49-F238E27FC236}">
                <a16:creationId xmlns:a16="http://schemas.microsoft.com/office/drawing/2014/main" id="{0D3F528A-0EE1-4E75-B18E-4B932B7AD9C6}"/>
              </a:ext>
            </a:extLst>
          </p:cNvPr>
          <p:cNvSpPr/>
          <p:nvPr/>
        </p:nvSpPr>
        <p:spPr>
          <a:xfrm>
            <a:off x="7892234" y="5533131"/>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10">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11">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28" name="Recorded Sound">
            <a:hlinkClick r:id="" action="ppaction://media"/>
            <a:extLst>
              <a:ext uri="{FF2B5EF4-FFF2-40B4-BE49-F238E27FC236}">
                <a16:creationId xmlns:a16="http://schemas.microsoft.com/office/drawing/2014/main" id="{B20E4C04-EF2B-4DCC-A5DD-2D9009CA57D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6985214"/>
            <a:ext cx="609600" cy="609600"/>
          </a:xfrm>
          <a:prstGeom prst="rect">
            <a:avLst/>
          </a:prstGeom>
        </p:spPr>
      </p:pic>
    </p:spTree>
    <p:extLst>
      <p:ext uri="{BB962C8B-B14F-4D97-AF65-F5344CB8AC3E}">
        <p14:creationId xmlns:p14="http://schemas.microsoft.com/office/powerpoint/2010/main" val="127998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8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B8D7-9303-4620-B492-8AF158EBC139}"/>
              </a:ext>
            </a:extLst>
          </p:cNvPr>
          <p:cNvSpPr>
            <a:spLocks noGrp="1"/>
          </p:cNvSpPr>
          <p:nvPr>
            <p:ph type="title"/>
          </p:nvPr>
        </p:nvSpPr>
        <p:spPr/>
        <p:txBody>
          <a:bodyPr/>
          <a:lstStyle/>
          <a:p>
            <a:r>
              <a:rPr lang="en-US">
                <a:solidFill>
                  <a:srgbClr val="8DCF6B"/>
                </a:solidFill>
              </a:rPr>
              <a:t>2llo</a:t>
            </a:r>
          </a:p>
        </p:txBody>
      </p:sp>
      <p:sp>
        <p:nvSpPr>
          <p:cNvPr id="6" name="Rectangle 5">
            <a:extLst>
              <a:ext uri="{FF2B5EF4-FFF2-40B4-BE49-F238E27FC236}">
                <a16:creationId xmlns:a16="http://schemas.microsoft.com/office/drawing/2014/main" id="{0EF66797-99D6-48C6-B5D0-123854A47285}"/>
              </a:ext>
            </a:extLst>
          </p:cNvPr>
          <p:cNvSpPr/>
          <p:nvPr/>
        </p:nvSpPr>
        <p:spPr>
          <a:xfrm>
            <a:off x="8300396" y="6150962"/>
            <a:ext cx="3550074" cy="646331"/>
          </a:xfrm>
          <a:prstGeom prst="rect">
            <a:avLst/>
          </a:prstGeom>
        </p:spPr>
        <p:txBody>
          <a:bodyPr wrap="none">
            <a:spAutoFit/>
          </a:bodyPr>
          <a:lstStyle/>
          <a:p>
            <a:r>
              <a:rPr lang="en-US" b="1">
                <a:solidFill>
                  <a:srgbClr val="3C4981"/>
                </a:solidFill>
              </a:rPr>
              <a:t>Matt Snyder,  </a:t>
            </a:r>
            <a:r>
              <a:rPr lang="en-US" i="1">
                <a:solidFill>
                  <a:srgbClr val="3C4981"/>
                </a:solidFill>
              </a:rPr>
              <a:t>Development Services</a:t>
            </a:r>
          </a:p>
          <a:p>
            <a:r>
              <a:rPr lang="en-US" b="1">
                <a:solidFill>
                  <a:srgbClr val="3C4981"/>
                </a:solidFill>
              </a:rPr>
              <a:t>Luis Tapia</a:t>
            </a:r>
          </a:p>
        </p:txBody>
      </p:sp>
      <p:sp>
        <p:nvSpPr>
          <p:cNvPr id="9" name="Title 1">
            <a:extLst>
              <a:ext uri="{FF2B5EF4-FFF2-40B4-BE49-F238E27FC236}">
                <a16:creationId xmlns:a16="http://schemas.microsoft.com/office/drawing/2014/main" id="{D72B6336-6833-42C1-A5F8-CDEE531A3EF3}"/>
              </a:ext>
            </a:extLst>
          </p:cNvPr>
          <p:cNvSpPr txBox="1">
            <a:spLocks/>
          </p:cNvSpPr>
          <p:nvPr/>
        </p:nvSpPr>
        <p:spPr>
          <a:xfrm>
            <a:off x="2059618" y="365125"/>
            <a:ext cx="8984203" cy="1344613"/>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dirty="0"/>
              <a:t>Phase 2 </a:t>
            </a:r>
            <a:br>
              <a:rPr lang="en-US" dirty="0"/>
            </a:br>
            <a:r>
              <a:rPr lang="en-US" dirty="0"/>
              <a:t>Engineering Design</a:t>
            </a:r>
          </a:p>
        </p:txBody>
      </p:sp>
      <p:sp>
        <p:nvSpPr>
          <p:cNvPr id="19" name="Arrow: Right 18">
            <a:extLst>
              <a:ext uri="{FF2B5EF4-FFF2-40B4-BE49-F238E27FC236}">
                <a16:creationId xmlns:a16="http://schemas.microsoft.com/office/drawing/2014/main" id="{244670E7-600C-48DD-ABE2-A64A54536EB6}"/>
              </a:ext>
            </a:extLst>
          </p:cNvPr>
          <p:cNvSpPr/>
          <p:nvPr/>
        </p:nvSpPr>
        <p:spPr>
          <a:xfrm>
            <a:off x="2126438" y="1363354"/>
            <a:ext cx="10065561" cy="436211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0" name="Group 19">
            <a:extLst>
              <a:ext uri="{FF2B5EF4-FFF2-40B4-BE49-F238E27FC236}">
                <a16:creationId xmlns:a16="http://schemas.microsoft.com/office/drawing/2014/main" id="{EC5E89BF-FBA5-45DF-8042-A505CB457248}"/>
              </a:ext>
            </a:extLst>
          </p:cNvPr>
          <p:cNvGrpSpPr/>
          <p:nvPr/>
        </p:nvGrpSpPr>
        <p:grpSpPr>
          <a:xfrm>
            <a:off x="1593816" y="2455332"/>
            <a:ext cx="2508727" cy="2192867"/>
            <a:chOff x="1189" y="1308633"/>
            <a:chExt cx="2508727" cy="1744844"/>
          </a:xfrm>
          <a:solidFill>
            <a:srgbClr val="3C4981"/>
          </a:solidFill>
        </p:grpSpPr>
        <p:sp>
          <p:nvSpPr>
            <p:cNvPr id="21" name="Rectangle: Rounded Corners 20">
              <a:extLst>
                <a:ext uri="{FF2B5EF4-FFF2-40B4-BE49-F238E27FC236}">
                  <a16:creationId xmlns:a16="http://schemas.microsoft.com/office/drawing/2014/main" id="{12E4B532-D9CF-4208-9A7E-7419E543F83F}"/>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5">
              <a:extLst>
                <a:ext uri="{FF2B5EF4-FFF2-40B4-BE49-F238E27FC236}">
                  <a16:creationId xmlns:a16="http://schemas.microsoft.com/office/drawing/2014/main" id="{3281F2E3-4B4C-41A4-945C-247BD63F84C3}"/>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1 - Concept</a:t>
              </a:r>
            </a:p>
            <a:p>
              <a:pPr marL="0" lvl="0" indent="0" algn="ctr" defTabSz="1066800">
                <a:lnSpc>
                  <a:spcPct val="90000"/>
                </a:lnSpc>
                <a:spcBef>
                  <a:spcPct val="0"/>
                </a:spcBef>
                <a:spcAft>
                  <a:spcPct val="35000"/>
                </a:spcAft>
                <a:buNone/>
              </a:pPr>
              <a:r>
                <a:rPr lang="en-US" kern="1200" dirty="0"/>
                <a:t>HPA</a:t>
              </a:r>
            </a:p>
          </p:txBody>
        </p:sp>
      </p:grpSp>
      <p:grpSp>
        <p:nvGrpSpPr>
          <p:cNvPr id="23" name="Group 22">
            <a:extLst>
              <a:ext uri="{FF2B5EF4-FFF2-40B4-BE49-F238E27FC236}">
                <a16:creationId xmlns:a16="http://schemas.microsoft.com/office/drawing/2014/main" id="{79C2CC33-1653-4A6E-A162-D09105BE09F6}"/>
              </a:ext>
            </a:extLst>
          </p:cNvPr>
          <p:cNvGrpSpPr/>
          <p:nvPr/>
        </p:nvGrpSpPr>
        <p:grpSpPr>
          <a:xfrm>
            <a:off x="4150578" y="2455332"/>
            <a:ext cx="2508727" cy="2192867"/>
            <a:chOff x="2899622" y="1308633"/>
            <a:chExt cx="2508727" cy="1744844"/>
          </a:xfrm>
          <a:solidFill>
            <a:schemeClr val="accent2"/>
          </a:solidFill>
        </p:grpSpPr>
        <p:sp>
          <p:nvSpPr>
            <p:cNvPr id="24" name="Rectangle: Rounded Corners 23">
              <a:extLst>
                <a:ext uri="{FF2B5EF4-FFF2-40B4-BE49-F238E27FC236}">
                  <a16:creationId xmlns:a16="http://schemas.microsoft.com/office/drawing/2014/main" id="{4C844F7A-E0D8-49ED-B02A-04D8FFA81CF2}"/>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7">
              <a:extLst>
                <a:ext uri="{FF2B5EF4-FFF2-40B4-BE49-F238E27FC236}">
                  <a16:creationId xmlns:a16="http://schemas.microsoft.com/office/drawing/2014/main" id="{2740C670-FA7E-4AAD-9D48-DBD8AD2A7032}"/>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3C4981"/>
                  </a:solidFill>
                </a:rPr>
                <a:t>Phase 2 - Design</a:t>
              </a:r>
            </a:p>
            <a:p>
              <a:pPr marL="0" lvl="0" indent="0" algn="ctr" defTabSz="1066800">
                <a:lnSpc>
                  <a:spcPct val="90000"/>
                </a:lnSpc>
                <a:spcBef>
                  <a:spcPct val="0"/>
                </a:spcBef>
                <a:spcAft>
                  <a:spcPct val="35000"/>
                </a:spcAft>
                <a:buNone/>
              </a:pPr>
              <a:r>
                <a:rPr lang="en-US" kern="1200" dirty="0">
                  <a:solidFill>
                    <a:srgbClr val="3C4981"/>
                  </a:solidFill>
                </a:rPr>
                <a:t>SEP   SUP </a:t>
              </a:r>
            </a:p>
            <a:p>
              <a:pPr marL="0" lvl="0" indent="0" algn="ctr" defTabSz="1066800">
                <a:lnSpc>
                  <a:spcPct val="90000"/>
                </a:lnSpc>
                <a:spcBef>
                  <a:spcPct val="0"/>
                </a:spcBef>
                <a:spcAft>
                  <a:spcPct val="35000"/>
                </a:spcAft>
                <a:buNone/>
              </a:pPr>
              <a:r>
                <a:rPr lang="en-US" dirty="0">
                  <a:solidFill>
                    <a:srgbClr val="3C4981"/>
                  </a:solidFill>
                </a:rPr>
                <a:t>SCP   </a:t>
              </a:r>
              <a:r>
                <a:rPr lang="en-US" kern="1200" dirty="0">
                  <a:solidFill>
                    <a:srgbClr val="3C4981"/>
                  </a:solidFill>
                </a:rPr>
                <a:t>DRP</a:t>
              </a:r>
            </a:p>
            <a:p>
              <a:pPr marL="0" lvl="0" indent="0" algn="ctr" defTabSz="1066800">
                <a:lnSpc>
                  <a:spcPct val="90000"/>
                </a:lnSpc>
                <a:spcBef>
                  <a:spcPct val="0"/>
                </a:spcBef>
                <a:spcAft>
                  <a:spcPct val="35000"/>
                </a:spcAft>
                <a:buNone/>
              </a:pPr>
              <a:r>
                <a:rPr lang="en-US" dirty="0">
                  <a:solidFill>
                    <a:srgbClr val="3C4981"/>
                  </a:solidFill>
                </a:rPr>
                <a:t>Plumbing Plan</a:t>
              </a:r>
              <a:endParaRPr lang="en-US" kern="1200" dirty="0">
                <a:solidFill>
                  <a:srgbClr val="3C4981"/>
                </a:solidFill>
              </a:endParaRPr>
            </a:p>
          </p:txBody>
        </p:sp>
      </p:grpSp>
      <p:grpSp>
        <p:nvGrpSpPr>
          <p:cNvPr id="26" name="Group 25">
            <a:extLst>
              <a:ext uri="{FF2B5EF4-FFF2-40B4-BE49-F238E27FC236}">
                <a16:creationId xmlns:a16="http://schemas.microsoft.com/office/drawing/2014/main" id="{42E3276B-6093-4742-B8E6-5F2FE45DFD24}"/>
              </a:ext>
            </a:extLst>
          </p:cNvPr>
          <p:cNvGrpSpPr/>
          <p:nvPr/>
        </p:nvGrpSpPr>
        <p:grpSpPr>
          <a:xfrm>
            <a:off x="6760360" y="2294467"/>
            <a:ext cx="2854420" cy="2353733"/>
            <a:chOff x="5798055" y="1191222"/>
            <a:chExt cx="2857114" cy="1862255"/>
          </a:xfrm>
        </p:grpSpPr>
        <p:sp>
          <p:nvSpPr>
            <p:cNvPr id="27" name="Rectangle: Rounded Corners 26">
              <a:extLst>
                <a:ext uri="{FF2B5EF4-FFF2-40B4-BE49-F238E27FC236}">
                  <a16:creationId xmlns:a16="http://schemas.microsoft.com/office/drawing/2014/main" id="{BEDF037E-7D7A-422A-A877-5B0414BD9D7E}"/>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9">
              <a:extLst>
                <a:ext uri="{FF2B5EF4-FFF2-40B4-BE49-F238E27FC236}">
                  <a16:creationId xmlns:a16="http://schemas.microsoft.com/office/drawing/2014/main" id="{F15B0413-E186-49B8-8749-B310323BBD7F}"/>
                </a:ext>
              </a:extLst>
            </p:cNvPr>
            <p:cNvSpPr txBox="1"/>
            <p:nvPr/>
          </p:nvSpPr>
          <p:spPr>
            <a:xfrm>
              <a:off x="5883231" y="1191222"/>
              <a:ext cx="2686762" cy="1744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3 - Construction</a:t>
              </a:r>
            </a:p>
            <a:p>
              <a:pPr marL="0" lvl="0" indent="0" algn="ctr" defTabSz="1066800">
                <a:lnSpc>
                  <a:spcPct val="90000"/>
                </a:lnSpc>
                <a:spcBef>
                  <a:spcPct val="0"/>
                </a:spcBef>
                <a:spcAft>
                  <a:spcPct val="35000"/>
                </a:spcAft>
                <a:buNone/>
              </a:pPr>
              <a:r>
                <a:rPr lang="en-US" kern="1200" dirty="0"/>
                <a:t>Permits</a:t>
              </a:r>
            </a:p>
            <a:p>
              <a:pPr marL="0" lvl="0" indent="0" algn="ctr" defTabSz="1066800">
                <a:lnSpc>
                  <a:spcPct val="90000"/>
                </a:lnSpc>
                <a:spcBef>
                  <a:spcPct val="0"/>
                </a:spcBef>
                <a:spcAft>
                  <a:spcPct val="35000"/>
                </a:spcAft>
                <a:buNone/>
              </a:pPr>
              <a:r>
                <a:rPr lang="en-US" kern="1200" dirty="0"/>
                <a:t>Construction</a:t>
              </a:r>
            </a:p>
            <a:p>
              <a:pPr marL="0" lvl="0" indent="0" algn="ctr" defTabSz="1066800">
                <a:lnSpc>
                  <a:spcPct val="90000"/>
                </a:lnSpc>
                <a:spcBef>
                  <a:spcPct val="0"/>
                </a:spcBef>
                <a:spcAft>
                  <a:spcPct val="35000"/>
                </a:spcAft>
                <a:buNone/>
              </a:pPr>
              <a:r>
                <a:rPr lang="en-US" kern="1200" dirty="0"/>
                <a:t>Release for Service</a:t>
              </a:r>
            </a:p>
          </p:txBody>
        </p:sp>
      </p:grpSp>
      <p:pic>
        <p:nvPicPr>
          <p:cNvPr id="15" name="Phase 2 Intro">
            <a:hlinkClick r:id="" action="ppaction://media"/>
            <a:extLst>
              <a:ext uri="{FF2B5EF4-FFF2-40B4-BE49-F238E27FC236}">
                <a16:creationId xmlns:a16="http://schemas.microsoft.com/office/drawing/2014/main" id="{92D81D54-34BD-4CDF-B3F1-A662315386F3}"/>
              </a:ext>
            </a:extLst>
          </p:cNvPr>
          <p:cNvPicPr>
            <a:picLocks noChangeAspect="1"/>
          </p:cNvPicPr>
          <p:nvPr>
            <a:audioFile r:link="rId1"/>
            <p:extLst>
              <p:ext uri="{DAA4B4D4-6D71-4841-9C94-3DE7FCFB9230}">
                <p14:media xmlns:p14="http://schemas.microsoft.com/office/powerpoint/2010/main" r:embed="rId2">
                  <p14:trim st="1409"/>
                </p14:media>
              </p:ext>
            </p:extLst>
          </p:nvPr>
        </p:nvPicPr>
        <p:blipFill>
          <a:blip r:embed="rId4"/>
          <a:stretch>
            <a:fillRect/>
          </a:stretch>
        </p:blipFill>
        <p:spPr>
          <a:xfrm>
            <a:off x="6096000" y="6896098"/>
            <a:ext cx="609600" cy="609600"/>
          </a:xfrm>
          <a:prstGeom prst="rect">
            <a:avLst/>
          </a:prstGeom>
        </p:spPr>
      </p:pic>
    </p:spTree>
    <p:extLst>
      <p:ext uri="{BB962C8B-B14F-4D97-AF65-F5344CB8AC3E}">
        <p14:creationId xmlns:p14="http://schemas.microsoft.com/office/powerpoint/2010/main" val="70435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723DE8FB-E82D-44C7-97AF-282218EBB036}"/>
              </a:ext>
            </a:extLst>
          </p:cNvPr>
          <p:cNvSpPr/>
          <p:nvPr/>
        </p:nvSpPr>
        <p:spPr>
          <a:xfrm>
            <a:off x="7486120" y="1371087"/>
            <a:ext cx="4428239"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15</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45973"/>
            <a:ext cx="8745522" cy="882505"/>
          </a:xfrm>
        </p:spPr>
        <p:txBody>
          <a:bodyPr>
            <a:normAutofit/>
          </a:bodyPr>
          <a:lstStyle/>
          <a:p>
            <a:r>
              <a:rPr lang="en-US" sz="3000" dirty="0"/>
              <a:t>System Extension Plan Review (SEP) (1 of 2)</a:t>
            </a:r>
          </a:p>
        </p:txBody>
      </p:sp>
      <p:pic>
        <p:nvPicPr>
          <p:cNvPr id="8" name="Graphic 10" descr="Rolled blueprint designs">
            <a:extLst>
              <a:ext uri="{FF2B5EF4-FFF2-40B4-BE49-F238E27FC236}">
                <a16:creationId xmlns:a16="http://schemas.microsoft.com/office/drawing/2014/main" id="{7DED9D17-C293-4993-9C43-3FC55D0753A7}"/>
              </a:ext>
            </a:extLst>
          </p:cNvPr>
          <p:cNvPicPr>
            <a:picLocks noChangeAspect="1"/>
          </p:cNvPicPr>
          <p:nvPr/>
        </p:nvPicPr>
        <p:blipFill>
          <a:blip r:embed="rId6"/>
          <a:srcRect/>
          <a:stretch/>
        </p:blipFill>
        <p:spPr>
          <a:xfrm>
            <a:off x="7031208" y="3022464"/>
            <a:ext cx="3361992" cy="2159359"/>
          </a:xfrm>
          <a:prstGeom prst="rect">
            <a:avLst/>
          </a:prstGeom>
        </p:spPr>
      </p:pic>
      <p:grpSp>
        <p:nvGrpSpPr>
          <p:cNvPr id="9" name="Group 8">
            <a:extLst>
              <a:ext uri="{FF2B5EF4-FFF2-40B4-BE49-F238E27FC236}">
                <a16:creationId xmlns:a16="http://schemas.microsoft.com/office/drawing/2014/main" id="{36B97E77-2DFA-4527-B30C-E9B9AB856CF7}"/>
              </a:ext>
            </a:extLst>
          </p:cNvPr>
          <p:cNvGrpSpPr/>
          <p:nvPr/>
        </p:nvGrpSpPr>
        <p:grpSpPr>
          <a:xfrm>
            <a:off x="6688312" y="1878935"/>
            <a:ext cx="1255916" cy="989764"/>
            <a:chOff x="1189" y="1308633"/>
            <a:chExt cx="2508727" cy="1744844"/>
          </a:xfrm>
          <a:solidFill>
            <a:srgbClr val="3C4981"/>
          </a:solidFill>
        </p:grpSpPr>
        <p:sp>
          <p:nvSpPr>
            <p:cNvPr id="10" name="Rectangle: Rounded Corners 9">
              <a:extLst>
                <a:ext uri="{FF2B5EF4-FFF2-40B4-BE49-F238E27FC236}">
                  <a16:creationId xmlns:a16="http://schemas.microsoft.com/office/drawing/2014/main" id="{67D555F8-46EE-4FF5-B19A-DDE43B71DB31}"/>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5">
              <a:extLst>
                <a:ext uri="{FF2B5EF4-FFF2-40B4-BE49-F238E27FC236}">
                  <a16:creationId xmlns:a16="http://schemas.microsoft.com/office/drawing/2014/main" id="{FD9004CE-FDFC-4581-89BC-2A11ABD52D25}"/>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2" name="Group 11">
            <a:extLst>
              <a:ext uri="{FF2B5EF4-FFF2-40B4-BE49-F238E27FC236}">
                <a16:creationId xmlns:a16="http://schemas.microsoft.com/office/drawing/2014/main" id="{BFA49238-278F-4162-A839-49B255A33DF6}"/>
              </a:ext>
            </a:extLst>
          </p:cNvPr>
          <p:cNvGrpSpPr/>
          <p:nvPr/>
        </p:nvGrpSpPr>
        <p:grpSpPr>
          <a:xfrm>
            <a:off x="7968018" y="1878935"/>
            <a:ext cx="1255916" cy="989764"/>
            <a:chOff x="2899622" y="1308633"/>
            <a:chExt cx="2508727" cy="1744844"/>
          </a:xfrm>
          <a:solidFill>
            <a:srgbClr val="8FD16A"/>
          </a:solidFill>
        </p:grpSpPr>
        <p:sp>
          <p:nvSpPr>
            <p:cNvPr id="13" name="Rectangle: Rounded Corners 12">
              <a:extLst>
                <a:ext uri="{FF2B5EF4-FFF2-40B4-BE49-F238E27FC236}">
                  <a16:creationId xmlns:a16="http://schemas.microsoft.com/office/drawing/2014/main" id="{630B92E0-C784-4150-8764-83CF7BDA1A94}"/>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7">
              <a:extLst>
                <a:ext uri="{FF2B5EF4-FFF2-40B4-BE49-F238E27FC236}">
                  <a16:creationId xmlns:a16="http://schemas.microsoft.com/office/drawing/2014/main" id="{9FA8B766-80FB-4192-92E6-9653E75BF17B}"/>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SEP</a:t>
              </a:r>
              <a:r>
                <a:rPr lang="en-US" sz="1100" b="1" kern="1200" dirty="0">
                  <a:solidFill>
                    <a:srgbClr val="3C4981"/>
                  </a:solidFill>
                </a:rPr>
                <a:t>    SUP </a:t>
              </a:r>
            </a:p>
            <a:p>
              <a:pPr marL="0" lvl="0" indent="0" algn="ctr" defTabSz="1066800">
                <a:lnSpc>
                  <a:spcPct val="90000"/>
                </a:lnSpc>
                <a:spcBef>
                  <a:spcPct val="0"/>
                </a:spcBef>
                <a:spcAft>
                  <a:spcPct val="35000"/>
                </a:spcAft>
                <a:buNone/>
              </a:pPr>
              <a:r>
                <a:rPr lang="en-US" sz="1100" b="1" kern="1200" dirty="0">
                  <a:solidFill>
                    <a:srgbClr val="3C4981"/>
                  </a:solidFill>
                </a:rPr>
                <a:t>SC</a:t>
              </a:r>
              <a:r>
                <a:rPr lang="en-US" sz="1100" b="1" dirty="0">
                  <a:solidFill>
                    <a:srgbClr val="3C4981"/>
                  </a:solidFill>
                </a:rPr>
                <a:t>P   </a:t>
              </a:r>
              <a:r>
                <a:rPr lang="en-US" sz="1100" b="1" kern="1200" dirty="0">
                  <a:solidFill>
                    <a:srgbClr val="3C4981"/>
                  </a:solidFill>
                </a:rPr>
                <a:t>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5" name="Group 14">
            <a:extLst>
              <a:ext uri="{FF2B5EF4-FFF2-40B4-BE49-F238E27FC236}">
                <a16:creationId xmlns:a16="http://schemas.microsoft.com/office/drawing/2014/main" id="{B4827B7A-516D-46B5-8695-3BDD57FFE201}"/>
              </a:ext>
            </a:extLst>
          </p:cNvPr>
          <p:cNvGrpSpPr/>
          <p:nvPr/>
        </p:nvGrpSpPr>
        <p:grpSpPr>
          <a:xfrm>
            <a:off x="9247724" y="1878935"/>
            <a:ext cx="1596043" cy="989764"/>
            <a:chOff x="5798055" y="1308633"/>
            <a:chExt cx="2857114" cy="1744844"/>
          </a:xfrm>
        </p:grpSpPr>
        <p:sp>
          <p:nvSpPr>
            <p:cNvPr id="16" name="Rectangle: Rounded Corners 15">
              <a:extLst>
                <a:ext uri="{FF2B5EF4-FFF2-40B4-BE49-F238E27FC236}">
                  <a16:creationId xmlns:a16="http://schemas.microsoft.com/office/drawing/2014/main" id="{0B3E352E-38A5-4FCC-A95C-E68B5C25637B}"/>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9">
              <a:extLst>
                <a:ext uri="{FF2B5EF4-FFF2-40B4-BE49-F238E27FC236}">
                  <a16:creationId xmlns:a16="http://schemas.microsoft.com/office/drawing/2014/main" id="{975E51CC-7E1E-41BA-B426-552A537BE4F5}"/>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dirty="0"/>
                <a:t>Construction</a:t>
              </a:r>
              <a:endParaRPr lang="en-US" sz="1100" kern="1200" dirty="0"/>
            </a:p>
            <a:p>
              <a:pPr marL="0" lvl="0" indent="0" algn="ctr" defTabSz="1066800">
                <a:lnSpc>
                  <a:spcPct val="90000"/>
                </a:lnSpc>
                <a:spcBef>
                  <a:spcPct val="0"/>
                </a:spcBef>
                <a:spcAft>
                  <a:spcPct val="35000"/>
                </a:spcAft>
                <a:buNone/>
              </a:pPr>
              <a:r>
                <a:rPr lang="en-US" sz="1100" kern="1200" dirty="0"/>
                <a:t>Release for Service</a:t>
              </a:r>
            </a:p>
          </p:txBody>
        </p:sp>
      </p:grpSp>
      <p:sp>
        <p:nvSpPr>
          <p:cNvPr id="19" name="Rectangle 18">
            <a:extLst>
              <a:ext uri="{FF2B5EF4-FFF2-40B4-BE49-F238E27FC236}">
                <a16:creationId xmlns:a16="http://schemas.microsoft.com/office/drawing/2014/main" id="{B3E1F338-137F-4F3C-B0AB-C5D0A19168B9}"/>
              </a:ext>
            </a:extLst>
          </p:cNvPr>
          <p:cNvSpPr/>
          <p:nvPr/>
        </p:nvSpPr>
        <p:spPr>
          <a:xfrm>
            <a:off x="7486121" y="5239680"/>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7">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8">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sp>
        <p:nvSpPr>
          <p:cNvPr id="20" name="TextBox 19">
            <a:extLst>
              <a:ext uri="{FF2B5EF4-FFF2-40B4-BE49-F238E27FC236}">
                <a16:creationId xmlns:a16="http://schemas.microsoft.com/office/drawing/2014/main" id="{FB00B3A4-A33F-4425-88F9-2C89BB89FDEC}"/>
              </a:ext>
            </a:extLst>
          </p:cNvPr>
          <p:cNvSpPr txBox="1"/>
          <p:nvPr/>
        </p:nvSpPr>
        <p:spPr>
          <a:xfrm>
            <a:off x="838200" y="1219200"/>
            <a:ext cx="6172200" cy="4616648"/>
          </a:xfrm>
          <a:prstGeom prst="rect">
            <a:avLst/>
          </a:prstGeom>
          <a:noFill/>
        </p:spPr>
        <p:txBody>
          <a:bodyPr wrap="square" rtlCol="0">
            <a:spAutoFit/>
          </a:bodyPr>
          <a:lstStyle/>
          <a:p>
            <a:r>
              <a:rPr lang="en-US" sz="2000" b="1" dirty="0">
                <a:solidFill>
                  <a:srgbClr val="3C4981"/>
                </a:solidFill>
              </a:rPr>
              <a:t>Basics</a:t>
            </a:r>
          </a:p>
          <a:p>
            <a:pPr marL="285750" indent="-285750">
              <a:buFont typeface="Arial" panose="020B0604020202020204" pitchFamily="34" charset="0"/>
              <a:buChar char="•"/>
            </a:pPr>
            <a:r>
              <a:rPr lang="en-US" dirty="0">
                <a:solidFill>
                  <a:srgbClr val="3C4981"/>
                </a:solidFill>
              </a:rPr>
              <a:t>Required for public extensions of the WSSC main</a:t>
            </a:r>
          </a:p>
          <a:p>
            <a:pPr marL="285750" indent="-285750">
              <a:buFont typeface="Arial" panose="020B0604020202020204" pitchFamily="34" charset="0"/>
              <a:buChar char="•"/>
            </a:pPr>
            <a:r>
              <a:rPr lang="en-US" dirty="0">
                <a:solidFill>
                  <a:srgbClr val="3C4981"/>
                </a:solidFill>
              </a:rPr>
              <a:t>WSSC’s review of the engineer’s design plans</a:t>
            </a:r>
          </a:p>
          <a:p>
            <a:pPr marL="285750" indent="-285750">
              <a:buFont typeface="Arial" panose="020B0604020202020204" pitchFamily="34" charset="0"/>
              <a:buChar char="•"/>
            </a:pPr>
            <a:r>
              <a:rPr lang="en-US" dirty="0">
                <a:solidFill>
                  <a:srgbClr val="3C4981"/>
                </a:solidFill>
              </a:rPr>
              <a:t>WSSC SEP Design Review Fee covers three review cycles</a:t>
            </a:r>
          </a:p>
          <a:p>
            <a:pPr marL="285750" indent="-285750">
              <a:buFont typeface="Arial" panose="020B0604020202020204" pitchFamily="34" charset="0"/>
              <a:buChar char="•"/>
            </a:pPr>
            <a:r>
              <a:rPr lang="en-US" dirty="0">
                <a:solidFill>
                  <a:srgbClr val="3C4981"/>
                </a:solidFill>
              </a:rPr>
              <a:t>Review time is typically 2 weeks per review cycle</a:t>
            </a:r>
          </a:p>
          <a:p>
            <a:endParaRPr lang="en-US" sz="2000" b="1" dirty="0">
              <a:solidFill>
                <a:srgbClr val="3C4981"/>
              </a:solidFill>
            </a:endParaRPr>
          </a:p>
          <a:p>
            <a:r>
              <a:rPr lang="en-US" sz="2000" b="1" dirty="0">
                <a:solidFill>
                  <a:srgbClr val="3C4981"/>
                </a:solidFill>
              </a:rPr>
              <a:t>Potential Issues</a:t>
            </a:r>
          </a:p>
          <a:p>
            <a:pPr marL="285750" indent="-285750">
              <a:buFont typeface="Arial" panose="020B0604020202020204" pitchFamily="34" charset="0"/>
              <a:buChar char="•"/>
            </a:pPr>
            <a:r>
              <a:rPr lang="en-US" dirty="0">
                <a:solidFill>
                  <a:srgbClr val="3C4981"/>
                </a:solidFill>
              </a:rPr>
              <a:t>Separation, Separation, Separation</a:t>
            </a:r>
          </a:p>
          <a:p>
            <a:pPr marL="285750" indent="-285750">
              <a:buFont typeface="Arial" panose="020B0604020202020204" pitchFamily="34" charset="0"/>
              <a:buChar char="•"/>
            </a:pPr>
            <a:r>
              <a:rPr lang="en-US" dirty="0">
                <a:solidFill>
                  <a:srgbClr val="3C4981"/>
                </a:solidFill>
              </a:rPr>
              <a:t>Buildings, decks, stoops too close to the WSSC mains</a:t>
            </a:r>
          </a:p>
          <a:p>
            <a:pPr marL="285750" indent="-285750">
              <a:buFont typeface="Arial" panose="020B0604020202020204" pitchFamily="34" charset="0"/>
              <a:buChar char="•"/>
            </a:pPr>
            <a:r>
              <a:rPr lang="en-US" dirty="0">
                <a:solidFill>
                  <a:srgbClr val="3C4981"/>
                </a:solidFill>
              </a:rPr>
              <a:t>Stormwater Management clearances</a:t>
            </a:r>
          </a:p>
          <a:p>
            <a:pPr marL="285750" indent="-285750">
              <a:buFont typeface="Arial" panose="020B0604020202020204" pitchFamily="34" charset="0"/>
              <a:buChar char="•"/>
            </a:pPr>
            <a:r>
              <a:rPr lang="en-US" dirty="0">
                <a:solidFill>
                  <a:srgbClr val="3C4981"/>
                </a:solidFill>
              </a:rPr>
              <a:t>Dry Utilities</a:t>
            </a:r>
          </a:p>
          <a:p>
            <a:pPr marL="285750" indent="-285750">
              <a:buFont typeface="Arial" panose="020B0604020202020204" pitchFamily="34" charset="0"/>
              <a:buChar char="•"/>
            </a:pPr>
            <a:r>
              <a:rPr lang="en-US" dirty="0">
                <a:solidFill>
                  <a:srgbClr val="3C4981"/>
                </a:solidFill>
              </a:rPr>
              <a:t>Retaining Walls</a:t>
            </a:r>
          </a:p>
          <a:p>
            <a:pPr marL="285750" indent="-285750">
              <a:buFont typeface="Arial" panose="020B0604020202020204" pitchFamily="34" charset="0"/>
              <a:buChar char="•"/>
            </a:pPr>
            <a:r>
              <a:rPr lang="en-US" dirty="0">
                <a:solidFill>
                  <a:srgbClr val="3C4981"/>
                </a:solidFill>
              </a:rPr>
              <a:t>Non-typical site issues (Marlboro Clay, Sheeting Shoring, Corrosion, etc.)</a:t>
            </a:r>
          </a:p>
          <a:p>
            <a:pPr marL="285750" indent="-285750">
              <a:buFont typeface="Arial" panose="020B0604020202020204" pitchFamily="34" charset="0"/>
              <a:buChar char="•"/>
            </a:pPr>
            <a:r>
              <a:rPr lang="en-US" dirty="0">
                <a:solidFill>
                  <a:srgbClr val="3C4981"/>
                </a:solidFill>
              </a:rPr>
              <a:t>Constraints – properties, wetlands, streams, contaminated soils, structures, easements</a:t>
            </a:r>
            <a:endParaRPr lang="en-US" sz="1300" dirty="0">
              <a:solidFill>
                <a:srgbClr val="3C4981"/>
              </a:solidFill>
            </a:endParaRPr>
          </a:p>
        </p:txBody>
      </p:sp>
      <p:pic>
        <p:nvPicPr>
          <p:cNvPr id="21" name="Recorded Sound">
            <a:hlinkClick r:id="" action="ppaction://media"/>
            <a:extLst>
              <a:ext uri="{FF2B5EF4-FFF2-40B4-BE49-F238E27FC236}">
                <a16:creationId xmlns:a16="http://schemas.microsoft.com/office/drawing/2014/main" id="{23E57C55-8DAC-407C-94CA-A9917899E3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8752" y="7031160"/>
            <a:ext cx="609600" cy="609600"/>
          </a:xfrm>
          <a:prstGeom prst="rect">
            <a:avLst/>
          </a:prstGeom>
        </p:spPr>
      </p:pic>
      <p:pic>
        <p:nvPicPr>
          <p:cNvPr id="22" name="SEP Issues">
            <a:hlinkClick r:id="" action="ppaction://media"/>
            <a:extLst>
              <a:ext uri="{FF2B5EF4-FFF2-40B4-BE49-F238E27FC236}">
                <a16:creationId xmlns:a16="http://schemas.microsoft.com/office/drawing/2014/main" id="{539C763F-1565-4816-B849-F193664051A4}"/>
              </a:ext>
            </a:extLst>
          </p:cNvPr>
          <p:cNvPicPr>
            <a:picLocks noChangeAspect="1"/>
          </p:cNvPicPr>
          <p:nvPr>
            <a:audioFile r:link="rId3"/>
            <p:extLst>
              <p:ext uri="{DAA4B4D4-6D71-4841-9C94-3DE7FCFB9230}">
                <p14:media xmlns:p14="http://schemas.microsoft.com/office/powerpoint/2010/main" r:embed="rId4">
                  <p14:trim st="1200"/>
                </p14:media>
              </p:ext>
            </p:extLst>
          </p:nvPr>
        </p:nvPicPr>
        <p:blipFill>
          <a:blip r:embed="rId9"/>
          <a:stretch>
            <a:fillRect/>
          </a:stretch>
        </p:blipFill>
        <p:spPr>
          <a:xfrm>
            <a:off x="5210961" y="7031160"/>
            <a:ext cx="609600" cy="609600"/>
          </a:xfrm>
          <a:prstGeom prst="rect">
            <a:avLst/>
          </a:prstGeom>
        </p:spPr>
      </p:pic>
    </p:spTree>
    <p:extLst>
      <p:ext uri="{BB962C8B-B14F-4D97-AF65-F5344CB8AC3E}">
        <p14:creationId xmlns:p14="http://schemas.microsoft.com/office/powerpoint/2010/main" val="31443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47"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99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2"/>
                </p:tgtEl>
              </p:cMediaNode>
            </p:audio>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723DE8FB-E82D-44C7-97AF-282218EBB036}"/>
              </a:ext>
            </a:extLst>
          </p:cNvPr>
          <p:cNvSpPr/>
          <p:nvPr/>
        </p:nvSpPr>
        <p:spPr>
          <a:xfrm>
            <a:off x="7465308" y="1316564"/>
            <a:ext cx="4394731"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16</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45973"/>
            <a:ext cx="8745522" cy="882505"/>
          </a:xfrm>
        </p:spPr>
        <p:txBody>
          <a:bodyPr>
            <a:normAutofit/>
          </a:bodyPr>
          <a:lstStyle/>
          <a:p>
            <a:r>
              <a:rPr lang="en-US" sz="3000" dirty="0"/>
              <a:t>System Extension Plan Review (SEP) (2 of 2)</a:t>
            </a:r>
          </a:p>
        </p:txBody>
      </p:sp>
      <p:pic>
        <p:nvPicPr>
          <p:cNvPr id="8" name="Graphic 10" descr="Rolled blueprint designs">
            <a:extLst>
              <a:ext uri="{FF2B5EF4-FFF2-40B4-BE49-F238E27FC236}">
                <a16:creationId xmlns:a16="http://schemas.microsoft.com/office/drawing/2014/main" id="{7DED9D17-C293-4993-9C43-3FC55D0753A7}"/>
              </a:ext>
            </a:extLst>
          </p:cNvPr>
          <p:cNvPicPr>
            <a:picLocks noChangeAspect="1"/>
          </p:cNvPicPr>
          <p:nvPr/>
        </p:nvPicPr>
        <p:blipFill>
          <a:blip r:embed="rId6"/>
          <a:srcRect/>
          <a:stretch/>
        </p:blipFill>
        <p:spPr>
          <a:xfrm>
            <a:off x="7010400" y="2946041"/>
            <a:ext cx="3361992" cy="2159359"/>
          </a:xfrm>
          <a:prstGeom prst="rect">
            <a:avLst/>
          </a:prstGeom>
        </p:spPr>
      </p:pic>
      <p:grpSp>
        <p:nvGrpSpPr>
          <p:cNvPr id="9" name="Group 8">
            <a:extLst>
              <a:ext uri="{FF2B5EF4-FFF2-40B4-BE49-F238E27FC236}">
                <a16:creationId xmlns:a16="http://schemas.microsoft.com/office/drawing/2014/main" id="{36B97E77-2DFA-4527-B30C-E9B9AB856CF7}"/>
              </a:ext>
            </a:extLst>
          </p:cNvPr>
          <p:cNvGrpSpPr/>
          <p:nvPr/>
        </p:nvGrpSpPr>
        <p:grpSpPr>
          <a:xfrm>
            <a:off x="6667500" y="1824412"/>
            <a:ext cx="1255916" cy="989764"/>
            <a:chOff x="1189" y="1308633"/>
            <a:chExt cx="2508727" cy="1744844"/>
          </a:xfrm>
          <a:solidFill>
            <a:srgbClr val="3C4981"/>
          </a:solidFill>
        </p:grpSpPr>
        <p:sp>
          <p:nvSpPr>
            <p:cNvPr id="10" name="Rectangle: Rounded Corners 9">
              <a:extLst>
                <a:ext uri="{FF2B5EF4-FFF2-40B4-BE49-F238E27FC236}">
                  <a16:creationId xmlns:a16="http://schemas.microsoft.com/office/drawing/2014/main" id="{67D555F8-46EE-4FF5-B19A-DDE43B71DB31}"/>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5">
              <a:extLst>
                <a:ext uri="{FF2B5EF4-FFF2-40B4-BE49-F238E27FC236}">
                  <a16:creationId xmlns:a16="http://schemas.microsoft.com/office/drawing/2014/main" id="{FD9004CE-FDFC-4581-89BC-2A11ABD52D25}"/>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2" name="Group 11">
            <a:extLst>
              <a:ext uri="{FF2B5EF4-FFF2-40B4-BE49-F238E27FC236}">
                <a16:creationId xmlns:a16="http://schemas.microsoft.com/office/drawing/2014/main" id="{BFA49238-278F-4162-A839-49B255A33DF6}"/>
              </a:ext>
            </a:extLst>
          </p:cNvPr>
          <p:cNvGrpSpPr/>
          <p:nvPr/>
        </p:nvGrpSpPr>
        <p:grpSpPr>
          <a:xfrm>
            <a:off x="7947206" y="1824412"/>
            <a:ext cx="1255916" cy="989764"/>
            <a:chOff x="2899622" y="1308633"/>
            <a:chExt cx="2508727" cy="1744844"/>
          </a:xfrm>
          <a:solidFill>
            <a:srgbClr val="8FD16A"/>
          </a:solidFill>
        </p:grpSpPr>
        <p:sp>
          <p:nvSpPr>
            <p:cNvPr id="13" name="Rectangle: Rounded Corners 12">
              <a:extLst>
                <a:ext uri="{FF2B5EF4-FFF2-40B4-BE49-F238E27FC236}">
                  <a16:creationId xmlns:a16="http://schemas.microsoft.com/office/drawing/2014/main" id="{630B92E0-C784-4150-8764-83CF7BDA1A94}"/>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7">
              <a:extLst>
                <a:ext uri="{FF2B5EF4-FFF2-40B4-BE49-F238E27FC236}">
                  <a16:creationId xmlns:a16="http://schemas.microsoft.com/office/drawing/2014/main" id="{9FA8B766-80FB-4192-92E6-9653E75BF17B}"/>
                </a:ext>
              </a:extLst>
            </p:cNvPr>
            <p:cNvSpPr txBox="1"/>
            <p:nvPr/>
          </p:nvSpPr>
          <p:spPr>
            <a:xfrm>
              <a:off x="2984799" y="1393809"/>
              <a:ext cx="2338376" cy="15744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SEP</a:t>
              </a:r>
              <a:r>
                <a:rPr lang="en-US" sz="1100" b="1" kern="1200" dirty="0">
                  <a:solidFill>
                    <a:srgbClr val="3C4981"/>
                  </a:solidFill>
                </a:rPr>
                <a:t>    SUP </a:t>
              </a:r>
            </a:p>
            <a:p>
              <a:pPr marL="0" lvl="0" indent="0" algn="ctr" defTabSz="1066800">
                <a:lnSpc>
                  <a:spcPct val="90000"/>
                </a:lnSpc>
                <a:spcBef>
                  <a:spcPct val="0"/>
                </a:spcBef>
                <a:spcAft>
                  <a:spcPct val="35000"/>
                </a:spcAft>
                <a:buNone/>
              </a:pPr>
              <a:r>
                <a:rPr lang="en-US" sz="1100" b="1" kern="1200" dirty="0">
                  <a:solidFill>
                    <a:srgbClr val="3C4981"/>
                  </a:solidFill>
                </a:rPr>
                <a:t>SC</a:t>
              </a:r>
              <a:r>
                <a:rPr lang="en-US" sz="1100" b="1" dirty="0">
                  <a:solidFill>
                    <a:srgbClr val="3C4981"/>
                  </a:solidFill>
                </a:rPr>
                <a:t>P   </a:t>
              </a:r>
              <a:r>
                <a:rPr lang="en-US" sz="1100" b="1" kern="1200" dirty="0">
                  <a:solidFill>
                    <a:srgbClr val="3C4981"/>
                  </a:solidFill>
                </a:rPr>
                <a:t>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5" name="Group 14">
            <a:extLst>
              <a:ext uri="{FF2B5EF4-FFF2-40B4-BE49-F238E27FC236}">
                <a16:creationId xmlns:a16="http://schemas.microsoft.com/office/drawing/2014/main" id="{B4827B7A-516D-46B5-8695-3BDD57FFE201}"/>
              </a:ext>
            </a:extLst>
          </p:cNvPr>
          <p:cNvGrpSpPr/>
          <p:nvPr/>
        </p:nvGrpSpPr>
        <p:grpSpPr>
          <a:xfrm>
            <a:off x="9226912" y="1824412"/>
            <a:ext cx="1596043" cy="989764"/>
            <a:chOff x="5798055" y="1308633"/>
            <a:chExt cx="2857114" cy="1744844"/>
          </a:xfrm>
        </p:grpSpPr>
        <p:sp>
          <p:nvSpPr>
            <p:cNvPr id="16" name="Rectangle: Rounded Corners 15">
              <a:extLst>
                <a:ext uri="{FF2B5EF4-FFF2-40B4-BE49-F238E27FC236}">
                  <a16:creationId xmlns:a16="http://schemas.microsoft.com/office/drawing/2014/main" id="{0B3E352E-38A5-4FCC-A95C-E68B5C25637B}"/>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9">
              <a:extLst>
                <a:ext uri="{FF2B5EF4-FFF2-40B4-BE49-F238E27FC236}">
                  <a16:creationId xmlns:a16="http://schemas.microsoft.com/office/drawing/2014/main" id="{975E51CC-7E1E-41BA-B426-552A537BE4F5}"/>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dirty="0"/>
                <a:t>Construction</a:t>
              </a:r>
              <a:endParaRPr lang="en-US" sz="1100" kern="1200" dirty="0"/>
            </a:p>
            <a:p>
              <a:pPr marL="0" lvl="0" indent="0" algn="ctr" defTabSz="1066800">
                <a:lnSpc>
                  <a:spcPct val="90000"/>
                </a:lnSpc>
                <a:spcBef>
                  <a:spcPct val="0"/>
                </a:spcBef>
                <a:spcAft>
                  <a:spcPct val="35000"/>
                </a:spcAft>
                <a:buNone/>
              </a:pPr>
              <a:r>
                <a:rPr lang="en-US" sz="1100" kern="1200" dirty="0"/>
                <a:t>Release for Service</a:t>
              </a:r>
            </a:p>
          </p:txBody>
        </p:sp>
      </p:grpSp>
      <p:sp>
        <p:nvSpPr>
          <p:cNvPr id="19" name="Rectangle 18">
            <a:extLst>
              <a:ext uri="{FF2B5EF4-FFF2-40B4-BE49-F238E27FC236}">
                <a16:creationId xmlns:a16="http://schemas.microsoft.com/office/drawing/2014/main" id="{B3E1F338-137F-4F3C-B0AB-C5D0A19168B9}"/>
              </a:ext>
            </a:extLst>
          </p:cNvPr>
          <p:cNvSpPr/>
          <p:nvPr/>
        </p:nvSpPr>
        <p:spPr>
          <a:xfrm>
            <a:off x="7539062" y="5124692"/>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7">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8">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sp>
        <p:nvSpPr>
          <p:cNvPr id="20" name="TextBox 19">
            <a:extLst>
              <a:ext uri="{FF2B5EF4-FFF2-40B4-BE49-F238E27FC236}">
                <a16:creationId xmlns:a16="http://schemas.microsoft.com/office/drawing/2014/main" id="{FB00B3A4-A33F-4425-88F9-2C89BB89FDEC}"/>
              </a:ext>
            </a:extLst>
          </p:cNvPr>
          <p:cNvSpPr txBox="1"/>
          <p:nvPr/>
        </p:nvSpPr>
        <p:spPr>
          <a:xfrm>
            <a:off x="850875" y="1219200"/>
            <a:ext cx="6891215" cy="5724644"/>
          </a:xfrm>
          <a:prstGeom prst="rect">
            <a:avLst/>
          </a:prstGeom>
          <a:noFill/>
        </p:spPr>
        <p:txBody>
          <a:bodyPr wrap="square" rtlCol="0">
            <a:spAutoFit/>
          </a:bodyPr>
          <a:lstStyle/>
          <a:p>
            <a:r>
              <a:rPr lang="en-US" sz="2000" b="1" dirty="0">
                <a:solidFill>
                  <a:srgbClr val="3C4981"/>
                </a:solidFill>
              </a:rPr>
              <a:t>Potential Delays</a:t>
            </a:r>
          </a:p>
          <a:p>
            <a:pPr marL="285750" indent="-285750">
              <a:buFont typeface="Arial" panose="020B0604020202020204" pitchFamily="34" charset="0"/>
              <a:buChar char="•"/>
            </a:pPr>
            <a:r>
              <a:rPr lang="en-US" dirty="0">
                <a:solidFill>
                  <a:srgbClr val="3C4981"/>
                </a:solidFill>
              </a:rPr>
              <a:t>Recorded Plats</a:t>
            </a:r>
          </a:p>
          <a:p>
            <a:pPr marL="285750" indent="-285750">
              <a:buFont typeface="Arial" panose="020B0604020202020204" pitchFamily="34" charset="0"/>
              <a:buChar char="•"/>
            </a:pPr>
            <a:r>
              <a:rPr lang="en-US" dirty="0">
                <a:solidFill>
                  <a:srgbClr val="3C4981"/>
                </a:solidFill>
                <a:highlight>
                  <a:srgbClr val="FFFFFF"/>
                </a:highlight>
              </a:rPr>
              <a:t>Approved Sediment Control Plans</a:t>
            </a:r>
          </a:p>
          <a:p>
            <a:pPr marL="285750" indent="-285750">
              <a:buFont typeface="Arial" panose="020B0604020202020204" pitchFamily="34" charset="0"/>
              <a:buChar char="•"/>
            </a:pPr>
            <a:r>
              <a:rPr lang="en-US" dirty="0">
                <a:solidFill>
                  <a:srgbClr val="3C4981"/>
                </a:solidFill>
                <a:highlight>
                  <a:srgbClr val="FFFFFF"/>
                </a:highlight>
              </a:rPr>
              <a:t>WSSC Easements </a:t>
            </a:r>
          </a:p>
          <a:p>
            <a:pPr marL="285750" indent="-285750">
              <a:buFont typeface="Arial" panose="020B0604020202020204" pitchFamily="34" charset="0"/>
              <a:buChar char="•"/>
            </a:pPr>
            <a:r>
              <a:rPr lang="en-US" dirty="0">
                <a:solidFill>
                  <a:srgbClr val="3C4981"/>
                </a:solidFill>
              </a:rPr>
              <a:t>Failure to address WSSC comments</a:t>
            </a:r>
          </a:p>
          <a:p>
            <a:pPr marL="285750" indent="-285750">
              <a:buFont typeface="Arial" panose="020B0604020202020204" pitchFamily="34" charset="0"/>
              <a:buChar char="•"/>
            </a:pPr>
            <a:r>
              <a:rPr lang="en-US" dirty="0">
                <a:solidFill>
                  <a:srgbClr val="3C4981"/>
                </a:solidFill>
              </a:rPr>
              <a:t>Test Pits</a:t>
            </a:r>
          </a:p>
          <a:p>
            <a:pPr marL="285750" indent="-285750">
              <a:buFont typeface="Arial" panose="020B0604020202020204" pitchFamily="34" charset="0"/>
              <a:buChar char="•"/>
            </a:pPr>
            <a:r>
              <a:rPr lang="en-US" dirty="0">
                <a:solidFill>
                  <a:srgbClr val="3C4981"/>
                </a:solidFill>
              </a:rPr>
              <a:t>Other Agency Coordination</a:t>
            </a:r>
          </a:p>
          <a:p>
            <a:pPr marL="285750" indent="-285750">
              <a:buFont typeface="Arial" panose="020B0604020202020204" pitchFamily="34" charset="0"/>
              <a:buChar char="•"/>
            </a:pPr>
            <a:r>
              <a:rPr lang="en-US" dirty="0">
                <a:solidFill>
                  <a:srgbClr val="3C4981"/>
                </a:solidFill>
              </a:rPr>
              <a:t>Entity Name and Corporate Entity Form</a:t>
            </a:r>
          </a:p>
          <a:p>
            <a:endParaRPr lang="en-US" sz="2000" b="1" dirty="0">
              <a:solidFill>
                <a:srgbClr val="3C4981"/>
              </a:solidFill>
            </a:endParaRPr>
          </a:p>
          <a:p>
            <a:r>
              <a:rPr lang="en-US" sz="2000" b="1" dirty="0">
                <a:solidFill>
                  <a:srgbClr val="3C4981"/>
                </a:solidFill>
              </a:rPr>
              <a:t>Links</a:t>
            </a:r>
          </a:p>
          <a:p>
            <a:pPr marL="285750" indent="-285750">
              <a:buFont typeface="Arial" panose="020B0604020202020204" pitchFamily="34" charset="0"/>
              <a:buChar char="•"/>
            </a:pPr>
            <a:r>
              <a:rPr lang="en-US" dirty="0">
                <a:solidFill>
                  <a:srgbClr val="3C4981"/>
                </a:solidFill>
              </a:rPr>
              <a:t>Applicant Guide, Design Examples, Base sheets and Checklists  </a:t>
            </a:r>
          </a:p>
          <a:p>
            <a:pPr marL="742950" lvl="1" indent="-285750">
              <a:buFont typeface="Arial" panose="020B0604020202020204" pitchFamily="34" charset="0"/>
              <a:buChar char="•"/>
            </a:pPr>
            <a:r>
              <a:rPr lang="en-US" dirty="0">
                <a:solidFill>
                  <a:srgbClr val="3C4981"/>
                </a:solidFill>
                <a:hlinkClick r:id="rId9"/>
              </a:rPr>
              <a:t>https://www.wsscwater.com/work-with-us/permit-services/eplan-review</a:t>
            </a:r>
            <a:endParaRPr lang="en-US" dirty="0">
              <a:solidFill>
                <a:schemeClr val="accent1"/>
              </a:solidFill>
            </a:endParaRPr>
          </a:p>
          <a:p>
            <a:pPr marL="285750" indent="-285750">
              <a:buFont typeface="Arial" panose="020B0604020202020204" pitchFamily="34" charset="0"/>
              <a:buChar char="•"/>
            </a:pPr>
            <a:r>
              <a:rPr lang="en-US" dirty="0" err="1">
                <a:solidFill>
                  <a:srgbClr val="3C4981"/>
                </a:solidFill>
              </a:rPr>
              <a:t>ePermits</a:t>
            </a:r>
            <a:r>
              <a:rPr lang="en-US" dirty="0">
                <a:solidFill>
                  <a:srgbClr val="3C4981"/>
                </a:solidFill>
              </a:rPr>
              <a:t> - </a:t>
            </a:r>
            <a:r>
              <a:rPr lang="en-US" dirty="0">
                <a:hlinkClick r:id="rId10"/>
              </a:rPr>
              <a:t>https://www.wsscwater.com/epermitting</a:t>
            </a:r>
            <a:endParaRPr lang="en-US" dirty="0"/>
          </a:p>
          <a:p>
            <a:pPr marL="285750" indent="-285750">
              <a:buFont typeface="Arial" panose="020B0604020202020204" pitchFamily="34" charset="0"/>
              <a:buChar char="•"/>
            </a:pPr>
            <a:r>
              <a:rPr lang="en-US" dirty="0" err="1">
                <a:solidFill>
                  <a:srgbClr val="3C4981"/>
                </a:solidFill>
              </a:rPr>
              <a:t>ePlan</a:t>
            </a:r>
            <a:r>
              <a:rPr lang="en-US" dirty="0">
                <a:solidFill>
                  <a:srgbClr val="3C4981"/>
                </a:solidFill>
              </a:rPr>
              <a:t> (</a:t>
            </a:r>
            <a:r>
              <a:rPr lang="en-US" dirty="0" err="1">
                <a:solidFill>
                  <a:srgbClr val="3C4981"/>
                </a:solidFill>
              </a:rPr>
              <a:t>ProjectDox</a:t>
            </a:r>
            <a:r>
              <a:rPr lang="en-US" dirty="0">
                <a:solidFill>
                  <a:srgbClr val="3C4981"/>
                </a:solidFill>
              </a:rPr>
              <a:t>) – </a:t>
            </a:r>
            <a:r>
              <a:rPr lang="en-US" dirty="0">
                <a:solidFill>
                  <a:srgbClr val="3C4981"/>
                </a:solidFill>
                <a:hlinkClick r:id="rId11"/>
              </a:rPr>
              <a:t>https://planreview.wsscwater.com/ProjectDox/</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Engineering Records - </a:t>
            </a:r>
            <a:r>
              <a:rPr lang="en-US" dirty="0">
                <a:solidFill>
                  <a:schemeClr val="accent1"/>
                </a:solidFill>
                <a:hlinkClick r:id="rId12"/>
              </a:rPr>
              <a:t>https://www.wsscwater.com/work-with-us/codes-standards-policies-and-procedures/engineering-recordsinformation-weri</a:t>
            </a: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3" name="Recorded Sound">
            <a:hlinkClick r:id="" action="ppaction://media"/>
            <a:extLst>
              <a:ext uri="{FF2B5EF4-FFF2-40B4-BE49-F238E27FC236}">
                <a16:creationId xmlns:a16="http://schemas.microsoft.com/office/drawing/2014/main" id="{BC98BDB1-BDF3-47BE-B219-8D47DEDFF0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49469" y="6858000"/>
            <a:ext cx="609600" cy="609600"/>
          </a:xfrm>
          <a:prstGeom prst="rect">
            <a:avLst/>
          </a:prstGeom>
        </p:spPr>
      </p:pic>
      <p:pic>
        <p:nvPicPr>
          <p:cNvPr id="24" name="Recorded Sound">
            <a:hlinkClick r:id="" action="ppaction://media"/>
            <a:extLst>
              <a:ext uri="{FF2B5EF4-FFF2-40B4-BE49-F238E27FC236}">
                <a16:creationId xmlns:a16="http://schemas.microsoft.com/office/drawing/2014/main" id="{53C5D17E-8399-4E55-9206-068B4872FD2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528133" y="6901534"/>
            <a:ext cx="609600" cy="609600"/>
          </a:xfrm>
          <a:prstGeom prst="rect">
            <a:avLst/>
          </a:prstGeom>
        </p:spPr>
      </p:pic>
    </p:spTree>
    <p:extLst>
      <p:ext uri="{BB962C8B-B14F-4D97-AF65-F5344CB8AC3E}">
        <p14:creationId xmlns:p14="http://schemas.microsoft.com/office/powerpoint/2010/main" val="129074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64"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18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4"/>
                </p:tgtEl>
              </p:cMediaNode>
            </p:audio>
            <p:audio>
              <p:cMediaNode vol="80000">
                <p:cTn id="12"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17</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11137"/>
            <a:ext cx="8745522" cy="882505"/>
          </a:xfrm>
        </p:spPr>
        <p:txBody>
          <a:bodyPr>
            <a:normAutofit/>
          </a:bodyPr>
          <a:lstStyle/>
          <a:p>
            <a:r>
              <a:rPr lang="en-US" dirty="0"/>
              <a:t>Site Utility Process (SUP) (1 of 2)</a:t>
            </a:r>
          </a:p>
        </p:txBody>
      </p:sp>
      <p:sp>
        <p:nvSpPr>
          <p:cNvPr id="8" name="TextBox 7">
            <a:extLst>
              <a:ext uri="{FF2B5EF4-FFF2-40B4-BE49-F238E27FC236}">
                <a16:creationId xmlns:a16="http://schemas.microsoft.com/office/drawing/2014/main" id="{34036675-75F0-43C2-AE34-ABD1557B52DB}"/>
              </a:ext>
            </a:extLst>
          </p:cNvPr>
          <p:cNvSpPr txBox="1"/>
          <p:nvPr/>
        </p:nvSpPr>
        <p:spPr>
          <a:xfrm>
            <a:off x="913293" y="1164134"/>
            <a:ext cx="5754207" cy="5447645"/>
          </a:xfrm>
          <a:prstGeom prst="rect">
            <a:avLst/>
          </a:prstGeom>
          <a:noFill/>
        </p:spPr>
        <p:txBody>
          <a:bodyPr wrap="square" rtlCol="0">
            <a:spAutoFit/>
          </a:bodyPr>
          <a:lstStyle/>
          <a:p>
            <a:r>
              <a:rPr lang="en-US" sz="2000" b="1" dirty="0">
                <a:solidFill>
                  <a:srgbClr val="3C4981"/>
                </a:solidFill>
              </a:rPr>
              <a:t>Basics</a:t>
            </a:r>
          </a:p>
          <a:p>
            <a:pPr marL="285750" indent="-285750">
              <a:buFont typeface="Arial" panose="020B0604020202020204" pitchFamily="34" charset="0"/>
              <a:buChar char="•"/>
            </a:pPr>
            <a:r>
              <a:rPr lang="en-US" dirty="0">
                <a:solidFill>
                  <a:srgbClr val="3C4981"/>
                </a:solidFill>
              </a:rPr>
              <a:t>Required for private 4” and larger water</a:t>
            </a:r>
          </a:p>
          <a:p>
            <a:pPr marL="285750" indent="-285750">
              <a:buFont typeface="Arial" panose="020B0604020202020204" pitchFamily="34" charset="0"/>
              <a:buChar char="•"/>
            </a:pPr>
            <a:r>
              <a:rPr lang="en-US" dirty="0">
                <a:solidFill>
                  <a:srgbClr val="3C4981"/>
                </a:solidFill>
              </a:rPr>
              <a:t>Required for private 6” and larger sewer </a:t>
            </a:r>
          </a:p>
          <a:p>
            <a:pPr marL="285750" indent="-285750">
              <a:buFont typeface="Arial" panose="020B0604020202020204" pitchFamily="34" charset="0"/>
              <a:buChar char="•"/>
            </a:pPr>
            <a:r>
              <a:rPr lang="en-US" dirty="0">
                <a:solidFill>
                  <a:srgbClr val="3C4981"/>
                </a:solidFill>
              </a:rPr>
              <a:t>WSSC’s review of the engineer’s design plans</a:t>
            </a:r>
          </a:p>
          <a:p>
            <a:pPr marL="285750" indent="-285750">
              <a:buFont typeface="Arial" panose="020B0604020202020204" pitchFamily="34" charset="0"/>
              <a:buChar char="•"/>
            </a:pPr>
            <a:r>
              <a:rPr lang="en-US" dirty="0">
                <a:solidFill>
                  <a:srgbClr val="3C4981"/>
                </a:solidFill>
              </a:rPr>
              <a:t>WSSC SUP Design Review Fee covers three review cycles</a:t>
            </a:r>
          </a:p>
          <a:p>
            <a:pPr marL="285750" indent="-285750">
              <a:buFont typeface="Arial" panose="020B0604020202020204" pitchFamily="34" charset="0"/>
              <a:buChar char="•"/>
            </a:pPr>
            <a:r>
              <a:rPr lang="en-US" dirty="0">
                <a:solidFill>
                  <a:srgbClr val="3C4981"/>
                </a:solidFill>
              </a:rPr>
              <a:t>Review time is typically 2 weeks per review cycle</a:t>
            </a:r>
            <a:endParaRPr lang="en-US" b="1" u="sng" dirty="0">
              <a:solidFill>
                <a:srgbClr val="3C4981"/>
              </a:solidFill>
            </a:endParaRPr>
          </a:p>
          <a:p>
            <a:endParaRPr lang="en-US" sz="2000" b="1" dirty="0">
              <a:solidFill>
                <a:srgbClr val="3C4981"/>
              </a:solidFill>
            </a:endParaRPr>
          </a:p>
          <a:p>
            <a:r>
              <a:rPr lang="en-US" sz="2000" b="1" dirty="0">
                <a:solidFill>
                  <a:srgbClr val="3C4981"/>
                </a:solidFill>
              </a:rPr>
              <a:t>Potential Issues</a:t>
            </a:r>
          </a:p>
          <a:p>
            <a:pPr marL="285750" indent="-285750">
              <a:buFont typeface="Arial" panose="020B0604020202020204" pitchFamily="34" charset="0"/>
              <a:buChar char="•"/>
            </a:pPr>
            <a:r>
              <a:rPr lang="en-US" dirty="0">
                <a:solidFill>
                  <a:srgbClr val="3C4981"/>
                </a:solidFill>
              </a:rPr>
              <a:t>Condominium meters in Prince George’s County</a:t>
            </a:r>
          </a:p>
          <a:p>
            <a:pPr marL="285750" indent="-285750">
              <a:buFont typeface="Arial" panose="020B0604020202020204" pitchFamily="34" charset="0"/>
              <a:buChar char="•"/>
            </a:pPr>
            <a:r>
              <a:rPr lang="en-US" dirty="0">
                <a:solidFill>
                  <a:srgbClr val="3C4981"/>
                </a:solidFill>
              </a:rPr>
              <a:t>Different SEP and SUP Applicants</a:t>
            </a:r>
          </a:p>
          <a:p>
            <a:pPr marL="285750" indent="-285750">
              <a:buFont typeface="Arial" panose="020B0604020202020204" pitchFamily="34" charset="0"/>
              <a:buChar char="•"/>
            </a:pPr>
            <a:r>
              <a:rPr lang="en-US" dirty="0">
                <a:solidFill>
                  <a:srgbClr val="3C4981"/>
                </a:solidFill>
              </a:rPr>
              <a:t>Utility Conflicts (Recommend Test Pits)</a:t>
            </a:r>
          </a:p>
          <a:p>
            <a:pPr marL="285750" indent="-285750">
              <a:buFont typeface="Arial" panose="020B0604020202020204" pitchFamily="34" charset="0"/>
              <a:buChar char="•"/>
            </a:pPr>
            <a:r>
              <a:rPr lang="en-US" dirty="0">
                <a:solidFill>
                  <a:srgbClr val="3C4981"/>
                </a:solidFill>
              </a:rPr>
              <a:t>Non-typical Site Issues</a:t>
            </a:r>
          </a:p>
          <a:p>
            <a:pPr marL="285750" indent="-285750">
              <a:buFont typeface="Arial" panose="020B0604020202020204" pitchFamily="34" charset="0"/>
              <a:buChar char="•"/>
            </a:pPr>
            <a:r>
              <a:rPr lang="en-US" dirty="0">
                <a:solidFill>
                  <a:srgbClr val="3C4981"/>
                </a:solidFill>
              </a:rPr>
              <a:t>Constraints – properties, wetlands, streams, contaminated soils, structures, easements</a:t>
            </a:r>
          </a:p>
          <a:p>
            <a:pPr marL="285750" indent="-285750">
              <a:buFont typeface="Arial" panose="020B0604020202020204" pitchFamily="34" charset="0"/>
              <a:buChar char="•"/>
            </a:pPr>
            <a:r>
              <a:rPr lang="en-US" dirty="0">
                <a:solidFill>
                  <a:srgbClr val="3C4981"/>
                </a:solidFill>
              </a:rPr>
              <a:t>Other Agency Coordination</a:t>
            </a:r>
          </a:p>
          <a:p>
            <a:pPr marL="285750" indent="-285750">
              <a:buFont typeface="Arial" panose="020B0604020202020204" pitchFamily="34" charset="0"/>
              <a:buChar char="•"/>
            </a:pPr>
            <a:r>
              <a:rPr lang="en-US" dirty="0">
                <a:solidFill>
                  <a:srgbClr val="3C4981"/>
                </a:solidFill>
              </a:rPr>
              <a:t>All work shown on a SUP Plan must be constructed before Release</a:t>
            </a:r>
          </a:p>
          <a:p>
            <a:pPr marL="742950" lvl="1" indent="-285750">
              <a:buFont typeface="Arial" panose="020B0604020202020204" pitchFamily="34" charset="0"/>
              <a:buChar char="•"/>
            </a:pPr>
            <a:r>
              <a:rPr lang="en-US" dirty="0">
                <a:solidFill>
                  <a:srgbClr val="3C4981"/>
                </a:solidFill>
              </a:rPr>
              <a:t>Phasing must be done with multiple SUP plans</a:t>
            </a:r>
          </a:p>
        </p:txBody>
      </p:sp>
      <p:sp>
        <p:nvSpPr>
          <p:cNvPr id="9" name="Arrow: Right 8">
            <a:extLst>
              <a:ext uri="{FF2B5EF4-FFF2-40B4-BE49-F238E27FC236}">
                <a16:creationId xmlns:a16="http://schemas.microsoft.com/office/drawing/2014/main" id="{1F36A0F0-8271-4664-B95D-320415648542}"/>
              </a:ext>
            </a:extLst>
          </p:cNvPr>
          <p:cNvSpPr/>
          <p:nvPr/>
        </p:nvSpPr>
        <p:spPr>
          <a:xfrm>
            <a:off x="6836225" y="1344709"/>
            <a:ext cx="5186778"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04527234-39D9-4E2C-89D5-EEC07C2113CC}"/>
              </a:ext>
            </a:extLst>
          </p:cNvPr>
          <p:cNvGrpSpPr/>
          <p:nvPr/>
        </p:nvGrpSpPr>
        <p:grpSpPr>
          <a:xfrm>
            <a:off x="6681663" y="1844726"/>
            <a:ext cx="1255916" cy="996778"/>
            <a:chOff x="1189" y="1308633"/>
            <a:chExt cx="2508727" cy="1744844"/>
          </a:xfrm>
          <a:solidFill>
            <a:srgbClr val="3C4981"/>
          </a:solidFill>
        </p:grpSpPr>
        <p:sp>
          <p:nvSpPr>
            <p:cNvPr id="11" name="Rectangle: Rounded Corners 10">
              <a:extLst>
                <a:ext uri="{FF2B5EF4-FFF2-40B4-BE49-F238E27FC236}">
                  <a16:creationId xmlns:a16="http://schemas.microsoft.com/office/drawing/2014/main" id="{C6413F10-220B-4737-ACCC-59C30C3CFC7D}"/>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5">
              <a:extLst>
                <a:ext uri="{FF2B5EF4-FFF2-40B4-BE49-F238E27FC236}">
                  <a16:creationId xmlns:a16="http://schemas.microsoft.com/office/drawing/2014/main" id="{97A30AF1-AB3A-44D9-97AA-B006DF4843B5}"/>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3" name="Group 12">
            <a:extLst>
              <a:ext uri="{FF2B5EF4-FFF2-40B4-BE49-F238E27FC236}">
                <a16:creationId xmlns:a16="http://schemas.microsoft.com/office/drawing/2014/main" id="{164D0E51-CEBD-4CC0-95D3-013AB4AD4F9F}"/>
              </a:ext>
            </a:extLst>
          </p:cNvPr>
          <p:cNvGrpSpPr/>
          <p:nvPr/>
        </p:nvGrpSpPr>
        <p:grpSpPr>
          <a:xfrm>
            <a:off x="7961369" y="1844726"/>
            <a:ext cx="1255916" cy="996778"/>
            <a:chOff x="2899622" y="1308633"/>
            <a:chExt cx="2508727" cy="1744844"/>
          </a:xfrm>
          <a:solidFill>
            <a:srgbClr val="8FD16A"/>
          </a:solidFill>
        </p:grpSpPr>
        <p:sp>
          <p:nvSpPr>
            <p:cNvPr id="14" name="Rectangle: Rounded Corners 13">
              <a:extLst>
                <a:ext uri="{FF2B5EF4-FFF2-40B4-BE49-F238E27FC236}">
                  <a16:creationId xmlns:a16="http://schemas.microsoft.com/office/drawing/2014/main" id="{1531AF7B-B329-4FA3-B88E-27F065B18876}"/>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7">
              <a:extLst>
                <a:ext uri="{FF2B5EF4-FFF2-40B4-BE49-F238E27FC236}">
                  <a16:creationId xmlns:a16="http://schemas.microsoft.com/office/drawing/2014/main" id="{1FF0F43D-E225-4774-9758-3C45BB9F0DF1}"/>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a:t>
              </a:r>
              <a:r>
                <a:rPr lang="en-US" sz="1100" b="1" kern="1200" dirty="0">
                  <a:solidFill>
                    <a:srgbClr val="3C4981"/>
                  </a:solidFill>
                  <a:highlight>
                    <a:srgbClr val="00FFFF"/>
                  </a:highlight>
                </a:rPr>
                <a:t>SUP </a:t>
              </a:r>
            </a:p>
            <a:p>
              <a:pPr algn="ctr" defTabSz="1066800">
                <a:lnSpc>
                  <a:spcPct val="90000"/>
                </a:lnSpc>
                <a:spcBef>
                  <a:spcPct val="0"/>
                </a:spcBef>
                <a:spcAft>
                  <a:spcPct val="35000"/>
                </a:spcAft>
              </a:pPr>
              <a:r>
                <a:rPr lang="en-US" sz="1100" b="1" dirty="0">
                  <a:solidFill>
                    <a:srgbClr val="3C4981"/>
                  </a:solidFill>
                </a:rPr>
                <a:t>SCP   </a:t>
              </a:r>
              <a:r>
                <a:rPr lang="en-US" sz="1100" b="1" kern="1200" dirty="0">
                  <a:solidFill>
                    <a:srgbClr val="3C4981"/>
                  </a:solidFill>
                </a:rPr>
                <a:t>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6" name="Group 15">
            <a:extLst>
              <a:ext uri="{FF2B5EF4-FFF2-40B4-BE49-F238E27FC236}">
                <a16:creationId xmlns:a16="http://schemas.microsoft.com/office/drawing/2014/main" id="{E077FB85-02B2-484F-BC83-0475574F9CF3}"/>
              </a:ext>
            </a:extLst>
          </p:cNvPr>
          <p:cNvGrpSpPr/>
          <p:nvPr/>
        </p:nvGrpSpPr>
        <p:grpSpPr>
          <a:xfrm>
            <a:off x="9241075" y="1782302"/>
            <a:ext cx="1596043" cy="1121625"/>
            <a:chOff x="5798055" y="1179695"/>
            <a:chExt cx="2857114" cy="1984212"/>
          </a:xfrm>
        </p:grpSpPr>
        <p:sp>
          <p:nvSpPr>
            <p:cNvPr id="17" name="Rectangle: Rounded Corners 16">
              <a:extLst>
                <a:ext uri="{FF2B5EF4-FFF2-40B4-BE49-F238E27FC236}">
                  <a16:creationId xmlns:a16="http://schemas.microsoft.com/office/drawing/2014/main" id="{AB0DB401-5C74-4F67-BFB4-67966E6155D1}"/>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9">
              <a:extLst>
                <a:ext uri="{FF2B5EF4-FFF2-40B4-BE49-F238E27FC236}">
                  <a16:creationId xmlns:a16="http://schemas.microsoft.com/office/drawing/2014/main" id="{FC968FD5-99BE-491D-89EF-F344DAAFCCD2}"/>
                </a:ext>
              </a:extLst>
            </p:cNvPr>
            <p:cNvSpPr txBox="1"/>
            <p:nvPr/>
          </p:nvSpPr>
          <p:spPr>
            <a:xfrm>
              <a:off x="5913411" y="1179695"/>
              <a:ext cx="2686762" cy="19842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19" name="Picture 18" descr="Pens and rulers">
            <a:extLst>
              <a:ext uri="{FF2B5EF4-FFF2-40B4-BE49-F238E27FC236}">
                <a16:creationId xmlns:a16="http://schemas.microsoft.com/office/drawing/2014/main" id="{34E35FDB-AFF2-4B66-BDD3-0CAB521D86AE}"/>
              </a:ext>
            </a:extLst>
          </p:cNvPr>
          <p:cNvPicPr>
            <a:picLocks noChangeAspect="1"/>
          </p:cNvPicPr>
          <p:nvPr/>
        </p:nvPicPr>
        <p:blipFill>
          <a:blip r:embed="rId6"/>
          <a:stretch>
            <a:fillRect/>
          </a:stretch>
        </p:blipFill>
        <p:spPr>
          <a:xfrm>
            <a:off x="7010400" y="2857500"/>
            <a:ext cx="3485935" cy="2537287"/>
          </a:xfrm>
          <a:prstGeom prst="rect">
            <a:avLst/>
          </a:prstGeom>
        </p:spPr>
      </p:pic>
      <p:sp>
        <p:nvSpPr>
          <p:cNvPr id="20" name="Rectangle 19">
            <a:extLst>
              <a:ext uri="{FF2B5EF4-FFF2-40B4-BE49-F238E27FC236}">
                <a16:creationId xmlns:a16="http://schemas.microsoft.com/office/drawing/2014/main" id="{01B96FD5-AA3F-4CAF-8A24-6DD37F1F5FD6}"/>
              </a:ext>
            </a:extLst>
          </p:cNvPr>
          <p:cNvSpPr/>
          <p:nvPr/>
        </p:nvSpPr>
        <p:spPr>
          <a:xfrm>
            <a:off x="7557023" y="5410783"/>
            <a:ext cx="2958173"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7">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8">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21" name="SUP Basics">
            <a:hlinkClick r:id="" action="ppaction://media"/>
            <a:extLst>
              <a:ext uri="{FF2B5EF4-FFF2-40B4-BE49-F238E27FC236}">
                <a16:creationId xmlns:a16="http://schemas.microsoft.com/office/drawing/2014/main" id="{6E0F1382-9AF2-4AF2-A54D-D1322813E3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77847" y="6957909"/>
            <a:ext cx="609600" cy="609600"/>
          </a:xfrm>
          <a:prstGeom prst="rect">
            <a:avLst/>
          </a:prstGeom>
        </p:spPr>
      </p:pic>
      <p:pic>
        <p:nvPicPr>
          <p:cNvPr id="22" name="Recorded Sound">
            <a:hlinkClick r:id="" action="ppaction://media"/>
            <a:extLst>
              <a:ext uri="{FF2B5EF4-FFF2-40B4-BE49-F238E27FC236}">
                <a16:creationId xmlns:a16="http://schemas.microsoft.com/office/drawing/2014/main" id="{E78ADDB9-CC3B-4E45-963C-0FB0D36B68E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684133" y="6957909"/>
            <a:ext cx="609600" cy="609600"/>
          </a:xfrm>
          <a:prstGeom prst="rect">
            <a:avLst/>
          </a:prstGeom>
        </p:spPr>
      </p:pic>
    </p:spTree>
    <p:extLst>
      <p:ext uri="{BB962C8B-B14F-4D97-AF65-F5344CB8AC3E}">
        <p14:creationId xmlns:p14="http://schemas.microsoft.com/office/powerpoint/2010/main" val="231473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65"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95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2"/>
                </p:tgtEl>
              </p:cMediaNode>
            </p:audio>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18</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11137"/>
            <a:ext cx="8745522" cy="882505"/>
          </a:xfrm>
        </p:spPr>
        <p:txBody>
          <a:bodyPr>
            <a:normAutofit/>
          </a:bodyPr>
          <a:lstStyle/>
          <a:p>
            <a:r>
              <a:rPr lang="en-US" dirty="0"/>
              <a:t>Site Utility Process (SUP) (2 of 2)</a:t>
            </a:r>
          </a:p>
        </p:txBody>
      </p:sp>
      <p:sp>
        <p:nvSpPr>
          <p:cNvPr id="8" name="TextBox 7">
            <a:extLst>
              <a:ext uri="{FF2B5EF4-FFF2-40B4-BE49-F238E27FC236}">
                <a16:creationId xmlns:a16="http://schemas.microsoft.com/office/drawing/2014/main" id="{34036675-75F0-43C2-AE34-ABD1557B52DB}"/>
              </a:ext>
            </a:extLst>
          </p:cNvPr>
          <p:cNvSpPr txBox="1"/>
          <p:nvPr/>
        </p:nvSpPr>
        <p:spPr>
          <a:xfrm>
            <a:off x="889493" y="1496864"/>
            <a:ext cx="5778007" cy="4893647"/>
          </a:xfrm>
          <a:prstGeom prst="rect">
            <a:avLst/>
          </a:prstGeom>
          <a:noFill/>
        </p:spPr>
        <p:txBody>
          <a:bodyPr wrap="square" rtlCol="0">
            <a:spAutoFit/>
          </a:bodyPr>
          <a:lstStyle/>
          <a:p>
            <a:r>
              <a:rPr lang="en-US" sz="2000" b="1" dirty="0">
                <a:solidFill>
                  <a:srgbClr val="3C4981"/>
                </a:solidFill>
              </a:rPr>
              <a:t>Potential Delays</a:t>
            </a:r>
          </a:p>
          <a:p>
            <a:pPr marL="285750" indent="-285750">
              <a:buFont typeface="Arial" panose="020B0604020202020204" pitchFamily="34" charset="0"/>
              <a:buChar char="•"/>
            </a:pPr>
            <a:r>
              <a:rPr lang="en-US" dirty="0">
                <a:solidFill>
                  <a:srgbClr val="3C4981"/>
                </a:solidFill>
              </a:rPr>
              <a:t>Approved Sediment Control Plans</a:t>
            </a:r>
          </a:p>
          <a:p>
            <a:pPr marL="285750" indent="-285750">
              <a:buFont typeface="Arial" panose="020B0604020202020204" pitchFamily="34" charset="0"/>
              <a:buChar char="•"/>
            </a:pPr>
            <a:r>
              <a:rPr lang="en-US" dirty="0">
                <a:solidFill>
                  <a:srgbClr val="3C4981"/>
                </a:solidFill>
              </a:rPr>
              <a:t>Failure to address WSSC comments</a:t>
            </a:r>
          </a:p>
          <a:p>
            <a:pPr marL="285750" indent="-285750">
              <a:buFont typeface="Arial" panose="020B0604020202020204" pitchFamily="34" charset="0"/>
              <a:buChar char="•"/>
            </a:pPr>
            <a:r>
              <a:rPr lang="en-US" dirty="0">
                <a:solidFill>
                  <a:srgbClr val="3C4981"/>
                </a:solidFill>
              </a:rPr>
              <a:t>Recorded Plats</a:t>
            </a:r>
          </a:p>
          <a:p>
            <a:pPr marL="285750" indent="-285750">
              <a:buFont typeface="Arial" panose="020B0604020202020204" pitchFamily="34" charset="0"/>
              <a:buChar char="•"/>
            </a:pPr>
            <a:r>
              <a:rPr lang="en-US" dirty="0">
                <a:solidFill>
                  <a:srgbClr val="3C4981"/>
                </a:solidFill>
              </a:rPr>
              <a:t>WSSC Easements </a:t>
            </a:r>
          </a:p>
          <a:p>
            <a:endParaRPr lang="en-US" sz="2000" b="1" dirty="0">
              <a:solidFill>
                <a:srgbClr val="3C4981"/>
              </a:solidFill>
            </a:endParaRPr>
          </a:p>
          <a:p>
            <a:r>
              <a:rPr lang="en-US" sz="2000" b="1" dirty="0">
                <a:solidFill>
                  <a:srgbClr val="3C4981"/>
                </a:solidFill>
              </a:rPr>
              <a:t>Links</a:t>
            </a:r>
          </a:p>
          <a:p>
            <a:pPr marL="285750" indent="-285750">
              <a:buFont typeface="Arial" panose="020B0604020202020204" pitchFamily="34" charset="0"/>
              <a:buChar char="•"/>
            </a:pPr>
            <a:r>
              <a:rPr lang="en-US" dirty="0">
                <a:solidFill>
                  <a:srgbClr val="3C4981"/>
                </a:solidFill>
              </a:rPr>
              <a:t>Applicant Guide, Design Examples, Base sheets and Checklists  </a:t>
            </a:r>
          </a:p>
          <a:p>
            <a:pPr marL="742950" lvl="1" indent="-285750">
              <a:buFont typeface="Arial" panose="020B0604020202020204" pitchFamily="34" charset="0"/>
              <a:buChar char="•"/>
            </a:pPr>
            <a:r>
              <a:rPr lang="en-US" dirty="0">
                <a:solidFill>
                  <a:srgbClr val="3C4981"/>
                </a:solidFill>
                <a:hlinkClick r:id="rId6"/>
              </a:rPr>
              <a:t>https://www.wsscwater.com/work-with-us/permit-services/eplan-review</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ePermits - </a:t>
            </a:r>
            <a:r>
              <a:rPr lang="en-US" dirty="0">
                <a:hlinkClick r:id="rId7"/>
              </a:rPr>
              <a:t>https://www.wsscwater.com/epermitting</a:t>
            </a:r>
            <a:endParaRPr lang="en-US" dirty="0"/>
          </a:p>
          <a:p>
            <a:pPr marL="285750" indent="-285750">
              <a:buFont typeface="Arial" panose="020B0604020202020204" pitchFamily="34" charset="0"/>
              <a:buChar char="•"/>
            </a:pPr>
            <a:r>
              <a:rPr lang="en-US" dirty="0">
                <a:solidFill>
                  <a:srgbClr val="3C4981"/>
                </a:solidFill>
              </a:rPr>
              <a:t>ePlan (ProjectDox) – </a:t>
            </a:r>
            <a:r>
              <a:rPr lang="en-US" dirty="0">
                <a:solidFill>
                  <a:srgbClr val="3C4981"/>
                </a:solidFill>
                <a:hlinkClick r:id="rId8"/>
              </a:rPr>
              <a:t>https://planreview.wsscwater.com/ProjectDox/</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Engineering Records - </a:t>
            </a:r>
            <a:r>
              <a:rPr lang="en-US" dirty="0">
                <a:solidFill>
                  <a:srgbClr val="3C4981"/>
                </a:solidFill>
                <a:hlinkClick r:id="rId9"/>
              </a:rPr>
              <a:t>https://www.wsscwater.com/work-with-us/codes-standards-policies-and-procedures/engineering-recordsinformation-weri</a:t>
            </a:r>
            <a:endParaRPr lang="en-US" sz="2800" dirty="0">
              <a:solidFill>
                <a:srgbClr val="3C4981"/>
              </a:solidFill>
            </a:endParaRPr>
          </a:p>
        </p:txBody>
      </p:sp>
      <p:sp>
        <p:nvSpPr>
          <p:cNvPr id="9" name="Arrow: Right 8">
            <a:extLst>
              <a:ext uri="{FF2B5EF4-FFF2-40B4-BE49-F238E27FC236}">
                <a16:creationId xmlns:a16="http://schemas.microsoft.com/office/drawing/2014/main" id="{1F36A0F0-8271-4664-B95D-320415648542}"/>
              </a:ext>
            </a:extLst>
          </p:cNvPr>
          <p:cNvSpPr/>
          <p:nvPr/>
        </p:nvSpPr>
        <p:spPr>
          <a:xfrm>
            <a:off x="6842406" y="1358350"/>
            <a:ext cx="5117222"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04527234-39D9-4E2C-89D5-EEC07C2113CC}"/>
              </a:ext>
            </a:extLst>
          </p:cNvPr>
          <p:cNvGrpSpPr/>
          <p:nvPr/>
        </p:nvGrpSpPr>
        <p:grpSpPr>
          <a:xfrm>
            <a:off x="6687844" y="1858367"/>
            <a:ext cx="1255916" cy="996778"/>
            <a:chOff x="1189" y="1308633"/>
            <a:chExt cx="2508727" cy="1744844"/>
          </a:xfrm>
          <a:solidFill>
            <a:srgbClr val="3C4981"/>
          </a:solidFill>
        </p:grpSpPr>
        <p:sp>
          <p:nvSpPr>
            <p:cNvPr id="11" name="Rectangle: Rounded Corners 10">
              <a:extLst>
                <a:ext uri="{FF2B5EF4-FFF2-40B4-BE49-F238E27FC236}">
                  <a16:creationId xmlns:a16="http://schemas.microsoft.com/office/drawing/2014/main" id="{C6413F10-220B-4737-ACCC-59C30C3CFC7D}"/>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5">
              <a:extLst>
                <a:ext uri="{FF2B5EF4-FFF2-40B4-BE49-F238E27FC236}">
                  <a16:creationId xmlns:a16="http://schemas.microsoft.com/office/drawing/2014/main" id="{97A30AF1-AB3A-44D9-97AA-B006DF4843B5}"/>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3" name="Group 12">
            <a:extLst>
              <a:ext uri="{FF2B5EF4-FFF2-40B4-BE49-F238E27FC236}">
                <a16:creationId xmlns:a16="http://schemas.microsoft.com/office/drawing/2014/main" id="{164D0E51-CEBD-4CC0-95D3-013AB4AD4F9F}"/>
              </a:ext>
            </a:extLst>
          </p:cNvPr>
          <p:cNvGrpSpPr/>
          <p:nvPr/>
        </p:nvGrpSpPr>
        <p:grpSpPr>
          <a:xfrm>
            <a:off x="7967550" y="1858367"/>
            <a:ext cx="1255916" cy="996778"/>
            <a:chOff x="2899622" y="1308633"/>
            <a:chExt cx="2508727" cy="1744844"/>
          </a:xfrm>
          <a:solidFill>
            <a:srgbClr val="8FD16A"/>
          </a:solidFill>
        </p:grpSpPr>
        <p:sp>
          <p:nvSpPr>
            <p:cNvPr id="14" name="Rectangle: Rounded Corners 13">
              <a:extLst>
                <a:ext uri="{FF2B5EF4-FFF2-40B4-BE49-F238E27FC236}">
                  <a16:creationId xmlns:a16="http://schemas.microsoft.com/office/drawing/2014/main" id="{1531AF7B-B329-4FA3-B88E-27F065B18876}"/>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7">
              <a:extLst>
                <a:ext uri="{FF2B5EF4-FFF2-40B4-BE49-F238E27FC236}">
                  <a16:creationId xmlns:a16="http://schemas.microsoft.com/office/drawing/2014/main" id="{1FF0F43D-E225-4774-9758-3C45BB9F0DF1}"/>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a:t>
              </a:r>
              <a:r>
                <a:rPr lang="en-US" sz="1100" b="1" kern="1200" dirty="0">
                  <a:solidFill>
                    <a:srgbClr val="3C4981"/>
                  </a:solidFill>
                  <a:highlight>
                    <a:srgbClr val="00FFFF"/>
                  </a:highlight>
                </a:rPr>
                <a:t>SUP</a:t>
              </a:r>
              <a:r>
                <a:rPr lang="en-US" sz="1100" b="1" kern="1200" dirty="0">
                  <a:solidFill>
                    <a:srgbClr val="3C4981"/>
                  </a:solidFill>
                  <a:highlight>
                    <a:srgbClr val="1295D8"/>
                  </a:highlight>
                </a:rPr>
                <a:t> </a:t>
              </a:r>
            </a:p>
            <a:p>
              <a:pPr algn="ctr" defTabSz="1066800">
                <a:lnSpc>
                  <a:spcPct val="90000"/>
                </a:lnSpc>
                <a:spcBef>
                  <a:spcPct val="0"/>
                </a:spcBef>
                <a:spcAft>
                  <a:spcPct val="35000"/>
                </a:spcAft>
              </a:pPr>
              <a:r>
                <a:rPr lang="en-US" sz="1100" b="1" dirty="0">
                  <a:solidFill>
                    <a:srgbClr val="3C4981"/>
                  </a:solidFill>
                </a:rPr>
                <a:t>SCP   </a:t>
              </a:r>
              <a:r>
                <a:rPr lang="en-US" sz="1100" b="1" kern="1200" dirty="0">
                  <a:solidFill>
                    <a:srgbClr val="3C4981"/>
                  </a:solidFill>
                </a:rPr>
                <a:t>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6" name="Group 15">
            <a:extLst>
              <a:ext uri="{FF2B5EF4-FFF2-40B4-BE49-F238E27FC236}">
                <a16:creationId xmlns:a16="http://schemas.microsoft.com/office/drawing/2014/main" id="{E077FB85-02B2-484F-BC83-0475574F9CF3}"/>
              </a:ext>
            </a:extLst>
          </p:cNvPr>
          <p:cNvGrpSpPr/>
          <p:nvPr/>
        </p:nvGrpSpPr>
        <p:grpSpPr>
          <a:xfrm>
            <a:off x="9247256" y="1828189"/>
            <a:ext cx="1619833" cy="1121625"/>
            <a:chOff x="5798055" y="1236740"/>
            <a:chExt cx="2899701" cy="1984212"/>
          </a:xfrm>
        </p:grpSpPr>
        <p:sp>
          <p:nvSpPr>
            <p:cNvPr id="17" name="Rectangle: Rounded Corners 16">
              <a:extLst>
                <a:ext uri="{FF2B5EF4-FFF2-40B4-BE49-F238E27FC236}">
                  <a16:creationId xmlns:a16="http://schemas.microsoft.com/office/drawing/2014/main" id="{AB0DB401-5C74-4F67-BFB4-67966E6155D1}"/>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9">
              <a:extLst>
                <a:ext uri="{FF2B5EF4-FFF2-40B4-BE49-F238E27FC236}">
                  <a16:creationId xmlns:a16="http://schemas.microsoft.com/office/drawing/2014/main" id="{FC968FD5-99BE-491D-89EF-F344DAAFCCD2}"/>
                </a:ext>
              </a:extLst>
            </p:cNvPr>
            <p:cNvSpPr txBox="1"/>
            <p:nvPr/>
          </p:nvSpPr>
          <p:spPr>
            <a:xfrm>
              <a:off x="6010994" y="1236740"/>
              <a:ext cx="2686762" cy="19842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19" name="Picture 18" descr="Pens and rulers">
            <a:extLst>
              <a:ext uri="{FF2B5EF4-FFF2-40B4-BE49-F238E27FC236}">
                <a16:creationId xmlns:a16="http://schemas.microsoft.com/office/drawing/2014/main" id="{34E35FDB-AFF2-4B66-BDD3-0CAB521D86AE}"/>
              </a:ext>
            </a:extLst>
          </p:cNvPr>
          <p:cNvPicPr>
            <a:picLocks noChangeAspect="1"/>
          </p:cNvPicPr>
          <p:nvPr/>
        </p:nvPicPr>
        <p:blipFill>
          <a:blip r:embed="rId10"/>
          <a:stretch>
            <a:fillRect/>
          </a:stretch>
        </p:blipFill>
        <p:spPr>
          <a:xfrm>
            <a:off x="7010400" y="2857500"/>
            <a:ext cx="3485935" cy="2537287"/>
          </a:xfrm>
          <a:prstGeom prst="rect">
            <a:avLst/>
          </a:prstGeom>
        </p:spPr>
      </p:pic>
      <p:sp>
        <p:nvSpPr>
          <p:cNvPr id="20" name="Rectangle 19">
            <a:extLst>
              <a:ext uri="{FF2B5EF4-FFF2-40B4-BE49-F238E27FC236}">
                <a16:creationId xmlns:a16="http://schemas.microsoft.com/office/drawing/2014/main" id="{01B96FD5-AA3F-4CAF-8A24-6DD37F1F5FD6}"/>
              </a:ext>
            </a:extLst>
          </p:cNvPr>
          <p:cNvSpPr/>
          <p:nvPr/>
        </p:nvSpPr>
        <p:spPr>
          <a:xfrm>
            <a:off x="7538162" y="5363508"/>
            <a:ext cx="2958173"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11">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12">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3" name="Recorded Sound">
            <a:hlinkClick r:id="" action="ppaction://media"/>
            <a:extLst>
              <a:ext uri="{FF2B5EF4-FFF2-40B4-BE49-F238E27FC236}">
                <a16:creationId xmlns:a16="http://schemas.microsoft.com/office/drawing/2014/main" id="{D84D96D0-47A9-480D-AE98-1FD488249DD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49309" y="7004544"/>
            <a:ext cx="609600" cy="609600"/>
          </a:xfrm>
          <a:prstGeom prst="rect">
            <a:avLst/>
          </a:prstGeom>
        </p:spPr>
      </p:pic>
      <p:pic>
        <p:nvPicPr>
          <p:cNvPr id="23" name="Recorded Sound">
            <a:hlinkClick r:id="" action="ppaction://media"/>
            <a:extLst>
              <a:ext uri="{FF2B5EF4-FFF2-40B4-BE49-F238E27FC236}">
                <a16:creationId xmlns:a16="http://schemas.microsoft.com/office/drawing/2014/main" id="{2221ECF8-28BA-4609-AB61-5105FBA9EE6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486400" y="7004544"/>
            <a:ext cx="609600" cy="609600"/>
          </a:xfrm>
          <a:prstGeom prst="rect">
            <a:avLst/>
          </a:prstGeom>
        </p:spPr>
      </p:pic>
    </p:spTree>
    <p:extLst>
      <p:ext uri="{BB962C8B-B14F-4D97-AF65-F5344CB8AC3E}">
        <p14:creationId xmlns:p14="http://schemas.microsoft.com/office/powerpoint/2010/main" val="160112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3"/>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19</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8555"/>
            <a:ext cx="8745522" cy="882505"/>
          </a:xfrm>
        </p:spPr>
        <p:txBody>
          <a:bodyPr>
            <a:normAutofit fontScale="90000"/>
          </a:bodyPr>
          <a:lstStyle/>
          <a:p>
            <a:r>
              <a:rPr lang="en-US" dirty="0"/>
              <a:t>Service Connection Process (SCP) (1 of 2)</a:t>
            </a:r>
          </a:p>
        </p:txBody>
      </p:sp>
      <p:sp>
        <p:nvSpPr>
          <p:cNvPr id="8" name="TextBox 7">
            <a:extLst>
              <a:ext uri="{FF2B5EF4-FFF2-40B4-BE49-F238E27FC236}">
                <a16:creationId xmlns:a16="http://schemas.microsoft.com/office/drawing/2014/main" id="{A455D3AF-0CF3-4580-BB0F-F5C1D917AE77}"/>
              </a:ext>
            </a:extLst>
          </p:cNvPr>
          <p:cNvSpPr txBox="1"/>
          <p:nvPr/>
        </p:nvSpPr>
        <p:spPr>
          <a:xfrm>
            <a:off x="838200" y="1345549"/>
            <a:ext cx="6321396" cy="3400931"/>
          </a:xfrm>
          <a:prstGeom prst="rect">
            <a:avLst/>
          </a:prstGeom>
          <a:noFill/>
        </p:spPr>
        <p:txBody>
          <a:bodyPr wrap="square" rtlCol="0">
            <a:spAutoFit/>
          </a:bodyPr>
          <a:lstStyle/>
          <a:p>
            <a:r>
              <a:rPr lang="en-US" sz="2000" b="1" dirty="0">
                <a:solidFill>
                  <a:srgbClr val="3C4981"/>
                </a:solidFill>
              </a:rPr>
              <a:t>Basics</a:t>
            </a:r>
            <a:endParaRPr lang="en-US" sz="1300" b="1" dirty="0">
              <a:solidFill>
                <a:srgbClr val="3C4981"/>
              </a:solidFill>
            </a:endParaRPr>
          </a:p>
          <a:p>
            <a:pPr marL="285750" indent="-285750">
              <a:buFont typeface="Arial" panose="020B0604020202020204" pitchFamily="34" charset="0"/>
              <a:buChar char="•"/>
            </a:pPr>
            <a:r>
              <a:rPr lang="en-US" dirty="0">
                <a:solidFill>
                  <a:schemeClr val="accent3">
                    <a:lumMod val="50000"/>
                  </a:schemeClr>
                </a:solidFill>
              </a:rPr>
              <a:t>Permit for the connection to WSSC’s main</a:t>
            </a:r>
          </a:p>
          <a:p>
            <a:pPr marL="285750" indent="-285750">
              <a:buFont typeface="Arial" panose="020B0604020202020204" pitchFamily="34" charset="0"/>
              <a:buChar char="•"/>
            </a:pPr>
            <a:r>
              <a:rPr lang="en-US" dirty="0">
                <a:solidFill>
                  <a:schemeClr val="accent3">
                    <a:lumMod val="50000"/>
                  </a:schemeClr>
                </a:solidFill>
              </a:rPr>
              <a:t>The connection is maintained by WSSC</a:t>
            </a:r>
          </a:p>
          <a:p>
            <a:pPr marL="285750" indent="-285750">
              <a:buFont typeface="Arial" panose="020B0604020202020204" pitchFamily="34" charset="0"/>
              <a:buChar char="•"/>
            </a:pPr>
            <a:r>
              <a:rPr lang="en-US" dirty="0">
                <a:solidFill>
                  <a:schemeClr val="accent3">
                    <a:lumMod val="50000"/>
                  </a:schemeClr>
                </a:solidFill>
              </a:rPr>
              <a:t>Reviewed during the SEP or SUP</a:t>
            </a:r>
          </a:p>
          <a:p>
            <a:endParaRPr lang="en-US" sz="1300" dirty="0">
              <a:solidFill>
                <a:schemeClr val="accent3">
                  <a:lumMod val="50000"/>
                </a:schemeClr>
              </a:solidFill>
            </a:endParaRPr>
          </a:p>
          <a:p>
            <a:r>
              <a:rPr lang="en-US" sz="2000" b="1" dirty="0">
                <a:solidFill>
                  <a:srgbClr val="3C4981"/>
                </a:solidFill>
              </a:rPr>
              <a:t>Potential Issues</a:t>
            </a:r>
          </a:p>
          <a:p>
            <a:pPr marL="285750" indent="-285750">
              <a:buFont typeface="Arial" panose="020B0604020202020204" pitchFamily="34" charset="0"/>
              <a:buChar char="•"/>
            </a:pPr>
            <a:r>
              <a:rPr lang="en-US" dirty="0">
                <a:solidFill>
                  <a:schemeClr val="accent3">
                    <a:lumMod val="50000"/>
                  </a:schemeClr>
                </a:solidFill>
              </a:rPr>
              <a:t>Condominium meters in Prince George’s County</a:t>
            </a:r>
          </a:p>
          <a:p>
            <a:pPr marL="285750" indent="-285750">
              <a:buFont typeface="Arial" panose="020B0604020202020204" pitchFamily="34" charset="0"/>
              <a:buChar char="•"/>
            </a:pPr>
            <a:r>
              <a:rPr lang="en-US" dirty="0">
                <a:solidFill>
                  <a:schemeClr val="accent3">
                    <a:lumMod val="50000"/>
                  </a:schemeClr>
                </a:solidFill>
              </a:rPr>
              <a:t>Different SEP and SUP Applicants</a:t>
            </a:r>
          </a:p>
          <a:p>
            <a:pPr marL="285750" indent="-285750">
              <a:buFont typeface="Arial" panose="020B0604020202020204" pitchFamily="34" charset="0"/>
              <a:buChar char="•"/>
            </a:pPr>
            <a:r>
              <a:rPr lang="en-US" dirty="0">
                <a:solidFill>
                  <a:schemeClr val="accent3">
                    <a:lumMod val="50000"/>
                  </a:schemeClr>
                </a:solidFill>
              </a:rPr>
              <a:t>Utility Conflicts (Recommend Test Pits)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Arrow: Right 8">
            <a:extLst>
              <a:ext uri="{FF2B5EF4-FFF2-40B4-BE49-F238E27FC236}">
                <a16:creationId xmlns:a16="http://schemas.microsoft.com/office/drawing/2014/main" id="{53BF42B4-DD5B-4408-8908-A3644D5F0225}"/>
              </a:ext>
            </a:extLst>
          </p:cNvPr>
          <p:cNvSpPr/>
          <p:nvPr/>
        </p:nvSpPr>
        <p:spPr>
          <a:xfrm>
            <a:off x="6822062" y="1356705"/>
            <a:ext cx="5228100"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E7EBB9FF-C79A-4F95-AD33-F0E1D937B4DB}"/>
              </a:ext>
            </a:extLst>
          </p:cNvPr>
          <p:cNvGrpSpPr/>
          <p:nvPr/>
        </p:nvGrpSpPr>
        <p:grpSpPr>
          <a:xfrm>
            <a:off x="6667500" y="1840246"/>
            <a:ext cx="1255916" cy="1005016"/>
            <a:chOff x="1189" y="1308633"/>
            <a:chExt cx="2508727" cy="1744844"/>
          </a:xfrm>
          <a:solidFill>
            <a:srgbClr val="3C4981"/>
          </a:solidFill>
        </p:grpSpPr>
        <p:sp>
          <p:nvSpPr>
            <p:cNvPr id="11" name="Rectangle: Rounded Corners 10">
              <a:extLst>
                <a:ext uri="{FF2B5EF4-FFF2-40B4-BE49-F238E27FC236}">
                  <a16:creationId xmlns:a16="http://schemas.microsoft.com/office/drawing/2014/main" id="{DBAEC935-A325-45BA-901E-9AD14AA91596}"/>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5">
              <a:extLst>
                <a:ext uri="{FF2B5EF4-FFF2-40B4-BE49-F238E27FC236}">
                  <a16:creationId xmlns:a16="http://schemas.microsoft.com/office/drawing/2014/main" id="{25774480-E474-4D4C-A74E-952BF8D6D0F2}"/>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3" name="Group 12">
            <a:extLst>
              <a:ext uri="{FF2B5EF4-FFF2-40B4-BE49-F238E27FC236}">
                <a16:creationId xmlns:a16="http://schemas.microsoft.com/office/drawing/2014/main" id="{A2618067-54EB-4333-A416-37E94A71E96B}"/>
              </a:ext>
            </a:extLst>
          </p:cNvPr>
          <p:cNvGrpSpPr/>
          <p:nvPr/>
        </p:nvGrpSpPr>
        <p:grpSpPr>
          <a:xfrm>
            <a:off x="7947206" y="1840247"/>
            <a:ext cx="1255916" cy="1028188"/>
            <a:chOff x="2899622" y="1308633"/>
            <a:chExt cx="2508727" cy="1744844"/>
          </a:xfrm>
          <a:solidFill>
            <a:srgbClr val="8FD16A"/>
          </a:solidFill>
        </p:grpSpPr>
        <p:sp>
          <p:nvSpPr>
            <p:cNvPr id="14" name="Rectangle: Rounded Corners 13">
              <a:extLst>
                <a:ext uri="{FF2B5EF4-FFF2-40B4-BE49-F238E27FC236}">
                  <a16:creationId xmlns:a16="http://schemas.microsoft.com/office/drawing/2014/main" id="{25FE51A4-2F5F-4A34-A2D8-37AC5918B577}"/>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7">
              <a:extLst>
                <a:ext uri="{FF2B5EF4-FFF2-40B4-BE49-F238E27FC236}">
                  <a16:creationId xmlns:a16="http://schemas.microsoft.com/office/drawing/2014/main" id="{B17A7EA2-04C3-4BF5-91F0-04A023C4360D}"/>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algn="ctr" defTabSz="1066800">
                <a:lnSpc>
                  <a:spcPct val="90000"/>
                </a:lnSpc>
                <a:spcBef>
                  <a:spcPct val="0"/>
                </a:spcBef>
                <a:spcAft>
                  <a:spcPct val="35000"/>
                </a:spcAft>
              </a:pPr>
              <a:r>
                <a:rPr lang="en-US" sz="1100" b="1" kern="1200" dirty="0">
                  <a:solidFill>
                    <a:srgbClr val="3C4981"/>
                  </a:solidFill>
                  <a:highlight>
                    <a:srgbClr val="00FFFF"/>
                  </a:highlight>
                </a:rPr>
                <a:t>SCP</a:t>
              </a:r>
              <a:r>
                <a:rPr lang="en-US" sz="1100" b="1" kern="1200" dirty="0">
                  <a:solidFill>
                    <a:srgbClr val="3C4981"/>
                  </a:solidFill>
                </a:rPr>
                <a:t>    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6" name="Group 15">
            <a:extLst>
              <a:ext uri="{FF2B5EF4-FFF2-40B4-BE49-F238E27FC236}">
                <a16:creationId xmlns:a16="http://schemas.microsoft.com/office/drawing/2014/main" id="{78C255F3-F25F-48D9-B9F4-B741773228CE}"/>
              </a:ext>
            </a:extLst>
          </p:cNvPr>
          <p:cNvGrpSpPr/>
          <p:nvPr/>
        </p:nvGrpSpPr>
        <p:grpSpPr>
          <a:xfrm>
            <a:off x="9226912" y="1840246"/>
            <a:ext cx="1596043" cy="1028188"/>
            <a:chOff x="5798055" y="1308633"/>
            <a:chExt cx="2857114" cy="1744844"/>
          </a:xfrm>
        </p:grpSpPr>
        <p:sp>
          <p:nvSpPr>
            <p:cNvPr id="17" name="Rectangle: Rounded Corners 16">
              <a:extLst>
                <a:ext uri="{FF2B5EF4-FFF2-40B4-BE49-F238E27FC236}">
                  <a16:creationId xmlns:a16="http://schemas.microsoft.com/office/drawing/2014/main" id="{E2907FDF-A347-4367-8221-021B6A90CBFC}"/>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9">
              <a:extLst>
                <a:ext uri="{FF2B5EF4-FFF2-40B4-BE49-F238E27FC236}">
                  <a16:creationId xmlns:a16="http://schemas.microsoft.com/office/drawing/2014/main" id="{D897D729-FA37-4261-93E0-2187D18A460D}"/>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29" name="Picture 28" descr="Pens and rulers">
            <a:extLst>
              <a:ext uri="{FF2B5EF4-FFF2-40B4-BE49-F238E27FC236}">
                <a16:creationId xmlns:a16="http://schemas.microsoft.com/office/drawing/2014/main" id="{9BF60533-A2ED-4956-9C38-8AB18A68067A}"/>
              </a:ext>
            </a:extLst>
          </p:cNvPr>
          <p:cNvPicPr>
            <a:picLocks noChangeAspect="1"/>
          </p:cNvPicPr>
          <p:nvPr/>
        </p:nvPicPr>
        <p:blipFill>
          <a:blip r:embed="rId6"/>
          <a:stretch>
            <a:fillRect/>
          </a:stretch>
        </p:blipFill>
        <p:spPr>
          <a:xfrm>
            <a:off x="7010400" y="2857500"/>
            <a:ext cx="3502410" cy="2537287"/>
          </a:xfrm>
          <a:prstGeom prst="rect">
            <a:avLst/>
          </a:prstGeom>
        </p:spPr>
      </p:pic>
      <p:sp>
        <p:nvSpPr>
          <p:cNvPr id="30" name="Rectangle 29">
            <a:extLst>
              <a:ext uri="{FF2B5EF4-FFF2-40B4-BE49-F238E27FC236}">
                <a16:creationId xmlns:a16="http://schemas.microsoft.com/office/drawing/2014/main" id="{52A34446-D9E7-45C5-AC70-EA8706FED66B}"/>
              </a:ext>
            </a:extLst>
          </p:cNvPr>
          <p:cNvSpPr/>
          <p:nvPr/>
        </p:nvSpPr>
        <p:spPr>
          <a:xfrm>
            <a:off x="7554637" y="5403672"/>
            <a:ext cx="2958173"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7">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8">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19" name="SCP Basics">
            <a:hlinkClick r:id="" action="ppaction://media"/>
            <a:extLst>
              <a:ext uri="{FF2B5EF4-FFF2-40B4-BE49-F238E27FC236}">
                <a16:creationId xmlns:a16="http://schemas.microsoft.com/office/drawing/2014/main" id="{AE6BD7B6-4AA1-425D-94BA-0779819406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72940" y="6949887"/>
            <a:ext cx="609600" cy="609600"/>
          </a:xfrm>
          <a:prstGeom prst="rect">
            <a:avLst/>
          </a:prstGeom>
        </p:spPr>
      </p:pic>
      <p:pic>
        <p:nvPicPr>
          <p:cNvPr id="20" name="Recorded Sound">
            <a:hlinkClick r:id="" action="ppaction://media"/>
            <a:extLst>
              <a:ext uri="{FF2B5EF4-FFF2-40B4-BE49-F238E27FC236}">
                <a16:creationId xmlns:a16="http://schemas.microsoft.com/office/drawing/2014/main" id="{3CF24977-AB5A-42B8-B0D0-7C9FB65DC9D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210961" y="6972234"/>
            <a:ext cx="609600" cy="609600"/>
          </a:xfrm>
          <a:prstGeom prst="rect">
            <a:avLst/>
          </a:prstGeom>
        </p:spPr>
      </p:pic>
    </p:spTree>
    <p:extLst>
      <p:ext uri="{BB962C8B-B14F-4D97-AF65-F5344CB8AC3E}">
        <p14:creationId xmlns:p14="http://schemas.microsoft.com/office/powerpoint/2010/main" val="70425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2"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7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B45BE-65F3-EA0C-5B8B-349E70805D0D}"/>
              </a:ext>
            </a:extLst>
          </p:cNvPr>
          <p:cNvSpPr>
            <a:spLocks noGrp="1"/>
          </p:cNvSpPr>
          <p:nvPr>
            <p:ph type="sldNum" sz="quarter" idx="12"/>
          </p:nvPr>
        </p:nvSpPr>
        <p:spPr/>
        <p:txBody>
          <a:bodyPr/>
          <a:lstStyle/>
          <a:p>
            <a:fld id="{B4BD64BB-9BC2-3346-B283-A39112DA3F23}" type="slidenum">
              <a:rPr lang="en-US" smtClean="0"/>
              <a:t>2</a:t>
            </a:fld>
            <a:endParaRPr lang="en-US"/>
          </a:p>
        </p:txBody>
      </p:sp>
      <p:sp>
        <p:nvSpPr>
          <p:cNvPr id="5" name="Content Placeholder 4">
            <a:extLst>
              <a:ext uri="{FF2B5EF4-FFF2-40B4-BE49-F238E27FC236}">
                <a16:creationId xmlns:a16="http://schemas.microsoft.com/office/drawing/2014/main" id="{4564BD28-D877-4AEB-BBAF-521643BC899B}"/>
              </a:ext>
            </a:extLst>
          </p:cNvPr>
          <p:cNvSpPr>
            <a:spLocks noGrp="1"/>
          </p:cNvSpPr>
          <p:nvPr>
            <p:ph idx="14"/>
          </p:nvPr>
        </p:nvSpPr>
        <p:spPr/>
        <p:txBody>
          <a:bodyPr/>
          <a:lstStyle/>
          <a:p>
            <a:r>
              <a:rPr lang="en-US" dirty="0">
                <a:hlinkClick r:id="rId5" action="ppaction://hlinksldjump"/>
              </a:rPr>
              <a:t>Introduction to Development Services Division</a:t>
            </a:r>
            <a:endParaRPr lang="en-US" dirty="0"/>
          </a:p>
          <a:p>
            <a:r>
              <a:rPr lang="en-US" dirty="0">
                <a:hlinkClick r:id="rId6" action="ppaction://hlinksldjump"/>
              </a:rPr>
              <a:t>Expert Resources</a:t>
            </a:r>
            <a:endParaRPr lang="en-US" dirty="0"/>
          </a:p>
          <a:p>
            <a:r>
              <a:rPr lang="en-US" dirty="0">
                <a:hlinkClick r:id="rId7" action="ppaction://hlinksldjump"/>
              </a:rPr>
              <a:t>Resources &amp; Tools available</a:t>
            </a:r>
            <a:endParaRPr lang="en-US" dirty="0"/>
          </a:p>
          <a:p>
            <a:endParaRPr lang="en-US" dirty="0"/>
          </a:p>
          <a:p>
            <a:r>
              <a:rPr lang="en-US" dirty="0">
                <a:hlinkClick r:id="rId8" action="ppaction://hlinksldjump"/>
              </a:rPr>
              <a:t>Phase 1 Concept</a:t>
            </a:r>
            <a:endParaRPr lang="en-US" dirty="0"/>
          </a:p>
          <a:p>
            <a:r>
              <a:rPr lang="en-US" dirty="0">
                <a:hlinkClick r:id="rId9" action="ppaction://hlinksldjump"/>
              </a:rPr>
              <a:t>Phase 2 Engineering Design</a:t>
            </a:r>
            <a:endParaRPr lang="en-US" dirty="0"/>
          </a:p>
          <a:p>
            <a:r>
              <a:rPr lang="en-US" dirty="0">
                <a:hlinkClick r:id="rId10" action="ppaction://hlinksldjump"/>
              </a:rPr>
              <a:t>Phase 3 Construction</a:t>
            </a:r>
            <a:endParaRPr lang="en-US" dirty="0"/>
          </a:p>
        </p:txBody>
      </p:sp>
      <p:pic>
        <p:nvPicPr>
          <p:cNvPr id="4" name="AgendaPage2">
            <a:hlinkClick r:id="" action="ppaction://media"/>
            <a:extLst>
              <a:ext uri="{FF2B5EF4-FFF2-40B4-BE49-F238E27FC236}">
                <a16:creationId xmlns:a16="http://schemas.microsoft.com/office/drawing/2014/main" id="{F91C3405-D793-4119-88F5-CFE578C461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8" y="7038068"/>
            <a:ext cx="487363" cy="487363"/>
          </a:xfrm>
          <a:prstGeom prst="rect">
            <a:avLst/>
          </a:prstGeom>
        </p:spPr>
      </p:pic>
    </p:spTree>
    <p:extLst>
      <p:ext uri="{BB962C8B-B14F-4D97-AF65-F5344CB8AC3E}">
        <p14:creationId xmlns:p14="http://schemas.microsoft.com/office/powerpoint/2010/main" val="11316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20</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8555"/>
            <a:ext cx="8745522" cy="882505"/>
          </a:xfrm>
        </p:spPr>
        <p:txBody>
          <a:bodyPr>
            <a:normAutofit fontScale="90000"/>
          </a:bodyPr>
          <a:lstStyle/>
          <a:p>
            <a:r>
              <a:rPr lang="en-US" dirty="0"/>
              <a:t>Service Connection Process (SCP) (2 of 2)</a:t>
            </a:r>
          </a:p>
        </p:txBody>
      </p:sp>
      <p:sp>
        <p:nvSpPr>
          <p:cNvPr id="8" name="TextBox 7">
            <a:extLst>
              <a:ext uri="{FF2B5EF4-FFF2-40B4-BE49-F238E27FC236}">
                <a16:creationId xmlns:a16="http://schemas.microsoft.com/office/drawing/2014/main" id="{A455D3AF-0CF3-4580-BB0F-F5C1D917AE77}"/>
              </a:ext>
            </a:extLst>
          </p:cNvPr>
          <p:cNvSpPr txBox="1"/>
          <p:nvPr/>
        </p:nvSpPr>
        <p:spPr>
          <a:xfrm>
            <a:off x="838200" y="1145250"/>
            <a:ext cx="6321396" cy="4985980"/>
          </a:xfrm>
          <a:prstGeom prst="rect">
            <a:avLst/>
          </a:prstGeom>
          <a:noFill/>
        </p:spPr>
        <p:txBody>
          <a:bodyPr wrap="square" rtlCol="0">
            <a:spAutoFit/>
          </a:bodyPr>
          <a:lstStyle/>
          <a:p>
            <a:r>
              <a:rPr lang="en-US" sz="2000" b="1" dirty="0">
                <a:solidFill>
                  <a:srgbClr val="3C4981"/>
                </a:solidFill>
              </a:rPr>
              <a:t>Potential Delays</a:t>
            </a:r>
          </a:p>
          <a:p>
            <a:pPr marL="285750" indent="-285750">
              <a:buFont typeface="Arial" panose="020B0604020202020204" pitchFamily="34" charset="0"/>
              <a:buChar char="•"/>
            </a:pPr>
            <a:r>
              <a:rPr lang="en-US" dirty="0">
                <a:solidFill>
                  <a:schemeClr val="accent3">
                    <a:lumMod val="50000"/>
                  </a:schemeClr>
                </a:solidFill>
              </a:rPr>
              <a:t>Recorded Plats</a:t>
            </a:r>
          </a:p>
          <a:p>
            <a:pPr marL="285750" indent="-285750">
              <a:buFont typeface="Arial" panose="020B0604020202020204" pitchFamily="34" charset="0"/>
              <a:buChar char="•"/>
            </a:pPr>
            <a:r>
              <a:rPr lang="en-US" dirty="0">
                <a:solidFill>
                  <a:schemeClr val="accent3">
                    <a:lumMod val="50000"/>
                  </a:schemeClr>
                </a:solidFill>
              </a:rPr>
              <a:t>Tax Id and Address Assignments</a:t>
            </a:r>
          </a:p>
          <a:p>
            <a:pPr marL="285750" indent="-285750">
              <a:buFont typeface="Arial" panose="020B0604020202020204" pitchFamily="34" charset="0"/>
              <a:buChar char="•"/>
            </a:pPr>
            <a:r>
              <a:rPr lang="en-US" dirty="0">
                <a:solidFill>
                  <a:schemeClr val="accent3">
                    <a:lumMod val="50000"/>
                  </a:schemeClr>
                </a:solidFill>
              </a:rPr>
              <a:t>WSSC Easements </a:t>
            </a:r>
          </a:p>
          <a:p>
            <a:pPr marL="285750" indent="-285750">
              <a:buFont typeface="Arial" panose="020B0604020202020204" pitchFamily="34" charset="0"/>
              <a:buChar char="•"/>
            </a:pPr>
            <a:r>
              <a:rPr lang="en-US" dirty="0">
                <a:solidFill>
                  <a:schemeClr val="accent3">
                    <a:lumMod val="50000"/>
                  </a:schemeClr>
                </a:solidFill>
              </a:rPr>
              <a:t>Other Agency Coordination</a:t>
            </a:r>
          </a:p>
          <a:p>
            <a:endParaRPr lang="en-US" sz="1300" dirty="0">
              <a:solidFill>
                <a:schemeClr val="accent3">
                  <a:lumMod val="50000"/>
                </a:schemeClr>
              </a:solidFill>
            </a:endParaRPr>
          </a:p>
          <a:p>
            <a:r>
              <a:rPr lang="en-US" sz="2000" b="1" dirty="0">
                <a:solidFill>
                  <a:srgbClr val="3C4981"/>
                </a:solidFill>
              </a:rPr>
              <a:t>Links</a:t>
            </a:r>
          </a:p>
          <a:p>
            <a:pPr marL="285750" indent="-285750">
              <a:buFont typeface="Arial" panose="020B0604020202020204" pitchFamily="34" charset="0"/>
              <a:buChar char="•"/>
            </a:pPr>
            <a:r>
              <a:rPr lang="en-US" dirty="0">
                <a:solidFill>
                  <a:schemeClr val="accent3">
                    <a:lumMod val="50000"/>
                  </a:schemeClr>
                </a:solidFill>
              </a:rPr>
              <a:t>Applicant Guide, Design Examples, Base sheets and Checklists  </a:t>
            </a:r>
          </a:p>
          <a:p>
            <a:pPr marL="742950" lvl="1" indent="-285750">
              <a:buFont typeface="Arial" panose="020B0604020202020204" pitchFamily="34" charset="0"/>
              <a:buChar char="•"/>
            </a:pPr>
            <a:r>
              <a:rPr lang="en-US" dirty="0">
                <a:solidFill>
                  <a:schemeClr val="accent3">
                    <a:lumMod val="50000"/>
                  </a:schemeClr>
                </a:solidFill>
                <a:hlinkClick r:id="rId6">
                  <a:extLst>
                    <a:ext uri="{A12FA001-AC4F-418D-AE19-62706E023703}">
                      <ahyp:hlinkClr xmlns:ahyp="http://schemas.microsoft.com/office/drawing/2018/hyperlinkcolor" val="tx"/>
                    </a:ext>
                  </a:extLst>
                </a:hlinkClick>
              </a:rPr>
              <a:t>https://www.wsscwater.com/work-with-us/permit-services/eplan-review</a:t>
            </a:r>
            <a:endParaRPr lang="en-US" dirty="0">
              <a:solidFill>
                <a:schemeClr val="accent3">
                  <a:lumMod val="50000"/>
                </a:schemeClr>
              </a:solidFill>
            </a:endParaRPr>
          </a:p>
          <a:p>
            <a:pPr marL="285750" indent="-285750">
              <a:buFont typeface="Arial" panose="020B0604020202020204" pitchFamily="34" charset="0"/>
              <a:buChar char="•"/>
            </a:pPr>
            <a:r>
              <a:rPr lang="en-US" dirty="0" err="1">
                <a:solidFill>
                  <a:schemeClr val="accent3">
                    <a:lumMod val="50000"/>
                  </a:schemeClr>
                </a:solidFill>
              </a:rPr>
              <a:t>ePermits</a:t>
            </a:r>
            <a:r>
              <a:rPr lang="en-US" dirty="0">
                <a:solidFill>
                  <a:schemeClr val="accent3">
                    <a:lumMod val="50000"/>
                  </a:schemeClr>
                </a:solidFill>
              </a:rPr>
              <a:t> - </a:t>
            </a:r>
            <a:r>
              <a:rPr lang="en-US" dirty="0">
                <a:solidFill>
                  <a:schemeClr val="accent3">
                    <a:lumMod val="50000"/>
                  </a:schemeClr>
                </a:solidFill>
                <a:hlinkClick r:id="rId7">
                  <a:extLst>
                    <a:ext uri="{A12FA001-AC4F-418D-AE19-62706E023703}">
                      <ahyp:hlinkClr xmlns:ahyp="http://schemas.microsoft.com/office/drawing/2018/hyperlinkcolor" val="tx"/>
                    </a:ext>
                  </a:extLst>
                </a:hlinkClick>
              </a:rPr>
              <a:t>https://www.wsscwater.com/epermitting</a:t>
            </a:r>
            <a:endParaRPr lang="en-US" dirty="0">
              <a:solidFill>
                <a:schemeClr val="accent3">
                  <a:lumMod val="50000"/>
                </a:schemeClr>
              </a:solidFill>
            </a:endParaRPr>
          </a:p>
          <a:p>
            <a:pPr marL="285750" indent="-285750">
              <a:buFont typeface="Arial" panose="020B0604020202020204" pitchFamily="34" charset="0"/>
              <a:buChar char="•"/>
            </a:pPr>
            <a:r>
              <a:rPr lang="en-US" dirty="0" err="1">
                <a:solidFill>
                  <a:schemeClr val="accent3">
                    <a:lumMod val="50000"/>
                  </a:schemeClr>
                </a:solidFill>
              </a:rPr>
              <a:t>ePlan</a:t>
            </a:r>
            <a:r>
              <a:rPr lang="en-US" dirty="0">
                <a:solidFill>
                  <a:schemeClr val="accent3">
                    <a:lumMod val="50000"/>
                  </a:schemeClr>
                </a:solidFill>
              </a:rPr>
              <a:t> (</a:t>
            </a:r>
            <a:r>
              <a:rPr lang="en-US" dirty="0" err="1">
                <a:solidFill>
                  <a:schemeClr val="accent3">
                    <a:lumMod val="50000"/>
                  </a:schemeClr>
                </a:solidFill>
              </a:rPr>
              <a:t>ProjectDox</a:t>
            </a:r>
            <a:r>
              <a:rPr lang="en-US" dirty="0">
                <a:solidFill>
                  <a:schemeClr val="accent3">
                    <a:lumMod val="50000"/>
                  </a:schemeClr>
                </a:solidFill>
              </a:rPr>
              <a:t>) – </a:t>
            </a:r>
            <a:r>
              <a:rPr lang="en-US" dirty="0">
                <a:solidFill>
                  <a:schemeClr val="accent3">
                    <a:lumMod val="50000"/>
                  </a:schemeClr>
                </a:solidFill>
                <a:hlinkClick r:id="rId8">
                  <a:extLst>
                    <a:ext uri="{A12FA001-AC4F-418D-AE19-62706E023703}">
                      <ahyp:hlinkClr xmlns:ahyp="http://schemas.microsoft.com/office/drawing/2018/hyperlinkcolor" val="tx"/>
                    </a:ext>
                  </a:extLst>
                </a:hlinkClick>
              </a:rPr>
              <a:t>https://planreview.wsscwater.com/ProjectDox/</a:t>
            </a:r>
            <a:endParaRPr lang="en-US" dirty="0">
              <a:solidFill>
                <a:schemeClr val="accent3">
                  <a:lumMod val="50000"/>
                </a:schemeClr>
              </a:solidFill>
            </a:endParaRPr>
          </a:p>
          <a:p>
            <a:pPr marL="285750" indent="-285750">
              <a:buFont typeface="Arial" panose="020B0604020202020204" pitchFamily="34" charset="0"/>
              <a:buChar char="•"/>
            </a:pPr>
            <a:r>
              <a:rPr lang="en-US" dirty="0">
                <a:solidFill>
                  <a:schemeClr val="accent3">
                    <a:lumMod val="50000"/>
                  </a:schemeClr>
                </a:solidFill>
              </a:rPr>
              <a:t>Engineering Records - </a:t>
            </a:r>
            <a:r>
              <a:rPr lang="en-US" dirty="0">
                <a:solidFill>
                  <a:schemeClr val="accent3">
                    <a:lumMod val="50000"/>
                  </a:schemeClr>
                </a:solidFill>
                <a:hlinkClick r:id="rId9">
                  <a:extLst>
                    <a:ext uri="{A12FA001-AC4F-418D-AE19-62706E023703}">
                      <ahyp:hlinkClr xmlns:ahyp="http://schemas.microsoft.com/office/drawing/2018/hyperlinkcolor" val="tx"/>
                    </a:ext>
                  </a:extLst>
                </a:hlinkClick>
              </a:rPr>
              <a:t>https://my.wsscwater.com/</a:t>
            </a:r>
            <a:endParaRPr lang="en-US" dirty="0">
              <a:solidFill>
                <a:schemeClr val="accent3">
                  <a:lumMod val="50000"/>
                </a:schemeClr>
              </a:solidFill>
            </a:endParaRPr>
          </a:p>
          <a:p>
            <a:pPr marL="285750" indent="-285750">
              <a:buFont typeface="Arial" panose="020B0604020202020204" pitchFamily="34" charset="0"/>
              <a:buChar char="•"/>
            </a:pPr>
            <a:endParaRPr lang="en-US" sz="1300" dirty="0">
              <a:solidFill>
                <a:srgbClr val="3C4981"/>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Arrow: Right 8">
            <a:extLst>
              <a:ext uri="{FF2B5EF4-FFF2-40B4-BE49-F238E27FC236}">
                <a16:creationId xmlns:a16="http://schemas.microsoft.com/office/drawing/2014/main" id="{53BF42B4-DD5B-4408-8908-A3644D5F0225}"/>
              </a:ext>
            </a:extLst>
          </p:cNvPr>
          <p:cNvSpPr/>
          <p:nvPr/>
        </p:nvSpPr>
        <p:spPr>
          <a:xfrm>
            <a:off x="6822061" y="1373052"/>
            <a:ext cx="5209993"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E7EBB9FF-C79A-4F95-AD33-F0E1D937B4DB}"/>
              </a:ext>
            </a:extLst>
          </p:cNvPr>
          <p:cNvGrpSpPr/>
          <p:nvPr/>
        </p:nvGrpSpPr>
        <p:grpSpPr>
          <a:xfrm>
            <a:off x="6667500" y="1856593"/>
            <a:ext cx="1255916" cy="1005016"/>
            <a:chOff x="1189" y="1308633"/>
            <a:chExt cx="2508727" cy="1744844"/>
          </a:xfrm>
          <a:solidFill>
            <a:srgbClr val="3C4981"/>
          </a:solidFill>
        </p:grpSpPr>
        <p:sp>
          <p:nvSpPr>
            <p:cNvPr id="11" name="Rectangle: Rounded Corners 10">
              <a:extLst>
                <a:ext uri="{FF2B5EF4-FFF2-40B4-BE49-F238E27FC236}">
                  <a16:creationId xmlns:a16="http://schemas.microsoft.com/office/drawing/2014/main" id="{DBAEC935-A325-45BA-901E-9AD14AA91596}"/>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5">
              <a:extLst>
                <a:ext uri="{FF2B5EF4-FFF2-40B4-BE49-F238E27FC236}">
                  <a16:creationId xmlns:a16="http://schemas.microsoft.com/office/drawing/2014/main" id="{25774480-E474-4D4C-A74E-952BF8D6D0F2}"/>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Phase1 - Concept</a:t>
              </a:r>
            </a:p>
            <a:p>
              <a:pPr marL="0" lvl="0" indent="0" algn="ctr" defTabSz="1066800">
                <a:lnSpc>
                  <a:spcPct val="90000"/>
                </a:lnSpc>
                <a:spcBef>
                  <a:spcPct val="0"/>
                </a:spcBef>
                <a:spcAft>
                  <a:spcPct val="35000"/>
                </a:spcAft>
                <a:buNone/>
              </a:pPr>
              <a:r>
                <a:rPr lang="en-US" sz="1100" kern="1200" dirty="0"/>
                <a:t>HPA</a:t>
              </a:r>
            </a:p>
          </p:txBody>
        </p:sp>
      </p:grpSp>
      <p:grpSp>
        <p:nvGrpSpPr>
          <p:cNvPr id="13" name="Group 12">
            <a:extLst>
              <a:ext uri="{FF2B5EF4-FFF2-40B4-BE49-F238E27FC236}">
                <a16:creationId xmlns:a16="http://schemas.microsoft.com/office/drawing/2014/main" id="{A2618067-54EB-4333-A416-37E94A71E96B}"/>
              </a:ext>
            </a:extLst>
          </p:cNvPr>
          <p:cNvGrpSpPr/>
          <p:nvPr/>
        </p:nvGrpSpPr>
        <p:grpSpPr>
          <a:xfrm>
            <a:off x="7947206" y="1856594"/>
            <a:ext cx="1255916" cy="1028188"/>
            <a:chOff x="2899622" y="1308633"/>
            <a:chExt cx="2508727" cy="1744844"/>
          </a:xfrm>
          <a:solidFill>
            <a:srgbClr val="8FD16A"/>
          </a:solidFill>
        </p:grpSpPr>
        <p:sp>
          <p:nvSpPr>
            <p:cNvPr id="14" name="Rectangle: Rounded Corners 13">
              <a:extLst>
                <a:ext uri="{FF2B5EF4-FFF2-40B4-BE49-F238E27FC236}">
                  <a16:creationId xmlns:a16="http://schemas.microsoft.com/office/drawing/2014/main" id="{25FE51A4-2F5F-4A34-A2D8-37AC5918B577}"/>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7">
              <a:extLst>
                <a:ext uri="{FF2B5EF4-FFF2-40B4-BE49-F238E27FC236}">
                  <a16:creationId xmlns:a16="http://schemas.microsoft.com/office/drawing/2014/main" id="{B17A7EA2-04C3-4BF5-91F0-04A023C4360D}"/>
                </a:ext>
              </a:extLst>
            </p:cNvPr>
            <p:cNvSpPr txBox="1"/>
            <p:nvPr/>
          </p:nvSpPr>
          <p:spPr>
            <a:xfrm>
              <a:off x="2984798"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algn="ctr" defTabSz="1066800">
                <a:lnSpc>
                  <a:spcPct val="90000"/>
                </a:lnSpc>
                <a:spcBef>
                  <a:spcPct val="0"/>
                </a:spcBef>
                <a:spcAft>
                  <a:spcPct val="35000"/>
                </a:spcAft>
              </a:pPr>
              <a:r>
                <a:rPr lang="en-US" sz="1100" b="1" kern="1200" dirty="0">
                  <a:solidFill>
                    <a:srgbClr val="3C4981"/>
                  </a:solidFill>
                  <a:highlight>
                    <a:srgbClr val="00FFFF"/>
                  </a:highlight>
                </a:rPr>
                <a:t>SCP</a:t>
              </a:r>
              <a:r>
                <a:rPr lang="en-US" sz="1100" b="1" kern="1200" dirty="0">
                  <a:solidFill>
                    <a:srgbClr val="3C4981"/>
                  </a:solidFill>
                </a:rPr>
                <a:t>   DRP</a:t>
              </a:r>
            </a:p>
            <a:p>
              <a:pPr marL="0" lvl="0" indent="0" algn="ctr" defTabSz="1066800">
                <a:lnSpc>
                  <a:spcPct val="90000"/>
                </a:lnSpc>
                <a:spcBef>
                  <a:spcPct val="0"/>
                </a:spcBef>
                <a:spcAft>
                  <a:spcPct val="35000"/>
                </a:spcAft>
                <a:buNone/>
              </a:pPr>
              <a:r>
                <a:rPr lang="en-US" sz="1100" b="1" dirty="0">
                  <a:solidFill>
                    <a:srgbClr val="3C4981"/>
                  </a:solidFill>
                </a:rPr>
                <a:t>Plumbing Plan</a:t>
              </a:r>
              <a:endParaRPr lang="en-US" sz="1100" b="1" kern="1200" dirty="0">
                <a:solidFill>
                  <a:srgbClr val="3C4981"/>
                </a:solidFill>
              </a:endParaRPr>
            </a:p>
          </p:txBody>
        </p:sp>
      </p:grpSp>
      <p:grpSp>
        <p:nvGrpSpPr>
          <p:cNvPr id="16" name="Group 15">
            <a:extLst>
              <a:ext uri="{FF2B5EF4-FFF2-40B4-BE49-F238E27FC236}">
                <a16:creationId xmlns:a16="http://schemas.microsoft.com/office/drawing/2014/main" id="{78C255F3-F25F-48D9-B9F4-B741773228CE}"/>
              </a:ext>
            </a:extLst>
          </p:cNvPr>
          <p:cNvGrpSpPr/>
          <p:nvPr/>
        </p:nvGrpSpPr>
        <p:grpSpPr>
          <a:xfrm>
            <a:off x="9226912" y="1856593"/>
            <a:ext cx="1596043" cy="1028188"/>
            <a:chOff x="5798055" y="1308633"/>
            <a:chExt cx="2857114" cy="1744844"/>
          </a:xfrm>
        </p:grpSpPr>
        <p:sp>
          <p:nvSpPr>
            <p:cNvPr id="17" name="Rectangle: Rounded Corners 16">
              <a:extLst>
                <a:ext uri="{FF2B5EF4-FFF2-40B4-BE49-F238E27FC236}">
                  <a16:creationId xmlns:a16="http://schemas.microsoft.com/office/drawing/2014/main" id="{E2907FDF-A347-4367-8221-021B6A90CBFC}"/>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9">
              <a:extLst>
                <a:ext uri="{FF2B5EF4-FFF2-40B4-BE49-F238E27FC236}">
                  <a16:creationId xmlns:a16="http://schemas.microsoft.com/office/drawing/2014/main" id="{D897D729-FA37-4261-93E0-2187D18A460D}"/>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29" name="Picture 28" descr="Pens and rulers">
            <a:extLst>
              <a:ext uri="{FF2B5EF4-FFF2-40B4-BE49-F238E27FC236}">
                <a16:creationId xmlns:a16="http://schemas.microsoft.com/office/drawing/2014/main" id="{9BF60533-A2ED-4956-9C38-8AB18A68067A}"/>
              </a:ext>
            </a:extLst>
          </p:cNvPr>
          <p:cNvPicPr>
            <a:picLocks noChangeAspect="1"/>
          </p:cNvPicPr>
          <p:nvPr/>
        </p:nvPicPr>
        <p:blipFill>
          <a:blip r:embed="rId10"/>
          <a:stretch>
            <a:fillRect/>
          </a:stretch>
        </p:blipFill>
        <p:spPr>
          <a:xfrm>
            <a:off x="7017761" y="2870364"/>
            <a:ext cx="3502410" cy="2537287"/>
          </a:xfrm>
          <a:prstGeom prst="rect">
            <a:avLst/>
          </a:prstGeom>
        </p:spPr>
      </p:pic>
      <p:sp>
        <p:nvSpPr>
          <p:cNvPr id="30" name="Rectangle 29">
            <a:extLst>
              <a:ext uri="{FF2B5EF4-FFF2-40B4-BE49-F238E27FC236}">
                <a16:creationId xmlns:a16="http://schemas.microsoft.com/office/drawing/2014/main" id="{52A34446-D9E7-45C5-AC70-EA8706FED66B}"/>
              </a:ext>
            </a:extLst>
          </p:cNvPr>
          <p:cNvSpPr/>
          <p:nvPr/>
        </p:nvSpPr>
        <p:spPr>
          <a:xfrm>
            <a:off x="7513050" y="5394716"/>
            <a:ext cx="2958173"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11">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12">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21" name="Recorded Sound">
            <a:hlinkClick r:id="" action="ppaction://media"/>
            <a:extLst>
              <a:ext uri="{FF2B5EF4-FFF2-40B4-BE49-F238E27FC236}">
                <a16:creationId xmlns:a16="http://schemas.microsoft.com/office/drawing/2014/main" id="{285A20AC-6CE5-40ED-98BF-09DB02BBF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694098" y="7057109"/>
            <a:ext cx="609600" cy="609600"/>
          </a:xfrm>
          <a:prstGeom prst="rect">
            <a:avLst/>
          </a:prstGeom>
        </p:spPr>
      </p:pic>
      <p:pic>
        <p:nvPicPr>
          <p:cNvPr id="22" name="Recorded Sound">
            <a:hlinkClick r:id="" action="ppaction://media"/>
            <a:extLst>
              <a:ext uri="{FF2B5EF4-FFF2-40B4-BE49-F238E27FC236}">
                <a16:creationId xmlns:a16="http://schemas.microsoft.com/office/drawing/2014/main" id="{524C6E5A-6395-4194-B903-F887D5029B5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486400" y="7079380"/>
            <a:ext cx="609600" cy="609600"/>
          </a:xfrm>
          <a:prstGeom prst="rect">
            <a:avLst/>
          </a:prstGeom>
        </p:spPr>
      </p:pic>
    </p:spTree>
    <p:extLst>
      <p:ext uri="{BB962C8B-B14F-4D97-AF65-F5344CB8AC3E}">
        <p14:creationId xmlns:p14="http://schemas.microsoft.com/office/powerpoint/2010/main" val="18424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7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2"/>
                </p:tgtEl>
              </p:cMediaNode>
            </p:audio>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21</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646275"/>
            <a:ext cx="8745522" cy="882505"/>
          </a:xfrm>
        </p:spPr>
        <p:txBody>
          <a:bodyPr>
            <a:normAutofit fontScale="90000"/>
          </a:bodyPr>
          <a:lstStyle/>
          <a:p>
            <a:r>
              <a:rPr lang="en-US" dirty="0"/>
              <a:t>Developer Relocation Process (DRP) Design Review (1 of 2)</a:t>
            </a:r>
          </a:p>
        </p:txBody>
      </p:sp>
      <p:sp>
        <p:nvSpPr>
          <p:cNvPr id="5" name="TextBox 4">
            <a:extLst>
              <a:ext uri="{FF2B5EF4-FFF2-40B4-BE49-F238E27FC236}">
                <a16:creationId xmlns:a16="http://schemas.microsoft.com/office/drawing/2014/main" id="{83DB7EF3-2C0A-40F7-8E4D-B0C97AEB11E2}"/>
              </a:ext>
            </a:extLst>
          </p:cNvPr>
          <p:cNvSpPr txBox="1"/>
          <p:nvPr/>
        </p:nvSpPr>
        <p:spPr>
          <a:xfrm>
            <a:off x="838200" y="1544480"/>
            <a:ext cx="6329779" cy="4339650"/>
          </a:xfrm>
          <a:prstGeom prst="rect">
            <a:avLst/>
          </a:prstGeom>
          <a:noFill/>
        </p:spPr>
        <p:txBody>
          <a:bodyPr wrap="square" rtlCol="0">
            <a:spAutoFit/>
          </a:bodyPr>
          <a:lstStyle/>
          <a:p>
            <a:r>
              <a:rPr lang="en-US" sz="2000" b="1" dirty="0">
                <a:solidFill>
                  <a:srgbClr val="3C4981"/>
                </a:solidFill>
              </a:rPr>
              <a:t>Basics</a:t>
            </a:r>
            <a:endParaRPr lang="en-US" sz="1300" b="1" dirty="0">
              <a:solidFill>
                <a:srgbClr val="3C4981"/>
              </a:solidFill>
            </a:endParaRPr>
          </a:p>
          <a:p>
            <a:pPr marL="285750" indent="-285750">
              <a:buFont typeface="Arial" panose="020B0604020202020204" pitchFamily="34" charset="0"/>
              <a:buChar char="•"/>
            </a:pPr>
            <a:r>
              <a:rPr lang="en-US" dirty="0">
                <a:solidFill>
                  <a:srgbClr val="3C4981"/>
                </a:solidFill>
              </a:rPr>
              <a:t>Review for items affecting existing WSSC facilities</a:t>
            </a:r>
          </a:p>
          <a:p>
            <a:pPr marL="742950" lvl="1" indent="-285750">
              <a:buFont typeface="Arial" panose="020B0604020202020204" pitchFamily="34" charset="0"/>
              <a:buChar char="•"/>
            </a:pPr>
            <a:r>
              <a:rPr lang="en-US" dirty="0">
                <a:solidFill>
                  <a:srgbClr val="3C4981"/>
                </a:solidFill>
              </a:rPr>
              <a:t>Fire Hydrants</a:t>
            </a:r>
          </a:p>
          <a:p>
            <a:pPr marL="742950" lvl="1" indent="-285750">
              <a:buFont typeface="Arial" panose="020B0604020202020204" pitchFamily="34" charset="0"/>
              <a:buChar char="•"/>
            </a:pPr>
            <a:r>
              <a:rPr lang="en-US" dirty="0">
                <a:solidFill>
                  <a:srgbClr val="3C4981"/>
                </a:solidFill>
              </a:rPr>
              <a:t>Grading within WSSC Easements </a:t>
            </a:r>
          </a:p>
          <a:p>
            <a:pPr marL="742950" lvl="1" indent="-285750">
              <a:buFont typeface="Arial" panose="020B0604020202020204" pitchFamily="34" charset="0"/>
              <a:buChar char="•"/>
            </a:pPr>
            <a:r>
              <a:rPr lang="en-US" dirty="0">
                <a:solidFill>
                  <a:srgbClr val="3C4981"/>
                </a:solidFill>
              </a:rPr>
              <a:t>Grading over existing mains or appurtenances </a:t>
            </a:r>
          </a:p>
          <a:p>
            <a:pPr marL="285750" indent="-285750">
              <a:buFont typeface="Arial" panose="020B0604020202020204" pitchFamily="34" charset="0"/>
              <a:buChar char="•"/>
            </a:pPr>
            <a:r>
              <a:rPr lang="en-US" dirty="0">
                <a:solidFill>
                  <a:srgbClr val="3C4981"/>
                </a:solidFill>
              </a:rPr>
              <a:t>WSSC’s review of the engineer’s design plans</a:t>
            </a:r>
          </a:p>
          <a:p>
            <a:pPr marL="285750" indent="-285750">
              <a:buFont typeface="Arial" panose="020B0604020202020204" pitchFamily="34" charset="0"/>
              <a:buChar char="•"/>
            </a:pPr>
            <a:r>
              <a:rPr lang="en-US" dirty="0">
                <a:solidFill>
                  <a:srgbClr val="3C4981"/>
                </a:solidFill>
              </a:rPr>
              <a:t>WSSC DRP Design Review Fee covers three review cycles</a:t>
            </a:r>
          </a:p>
          <a:p>
            <a:pPr marL="285750" indent="-285750">
              <a:buFont typeface="Arial" panose="020B0604020202020204" pitchFamily="34" charset="0"/>
              <a:buChar char="•"/>
            </a:pPr>
            <a:r>
              <a:rPr lang="en-US" dirty="0">
                <a:solidFill>
                  <a:srgbClr val="3C4981"/>
                </a:solidFill>
              </a:rPr>
              <a:t>Review time is typically 2 weeks per review cycle</a:t>
            </a:r>
          </a:p>
          <a:p>
            <a:endParaRPr lang="en-US" sz="2000" b="1" dirty="0">
              <a:solidFill>
                <a:srgbClr val="3C4981"/>
              </a:solidFill>
            </a:endParaRPr>
          </a:p>
          <a:p>
            <a:r>
              <a:rPr lang="en-US" sz="2000" b="1" dirty="0">
                <a:solidFill>
                  <a:srgbClr val="3C4981"/>
                </a:solidFill>
              </a:rPr>
              <a:t>Potential Issues</a:t>
            </a:r>
          </a:p>
          <a:p>
            <a:pPr marL="285750" indent="-285750">
              <a:buFont typeface="Arial" panose="020B0604020202020204" pitchFamily="34" charset="0"/>
              <a:buChar char="•"/>
            </a:pPr>
            <a:r>
              <a:rPr lang="en-US" dirty="0">
                <a:solidFill>
                  <a:srgbClr val="3C4981"/>
                </a:solidFill>
              </a:rPr>
              <a:t>Location (test pits) and Loading analysis (equipment listing)</a:t>
            </a:r>
          </a:p>
          <a:p>
            <a:pPr marL="285750" indent="-285750">
              <a:buFont typeface="Arial" panose="020B0604020202020204" pitchFamily="34" charset="0"/>
              <a:buChar char="•"/>
            </a:pPr>
            <a:r>
              <a:rPr lang="en-US" dirty="0">
                <a:solidFill>
                  <a:srgbClr val="3C4981"/>
                </a:solidFill>
              </a:rPr>
              <a:t>PCCP – condition assessment by WSSC</a:t>
            </a:r>
          </a:p>
          <a:p>
            <a:pPr marL="285750" indent="-285750">
              <a:buFont typeface="Arial" panose="020B0604020202020204" pitchFamily="34" charset="0"/>
              <a:buChar char="•"/>
            </a:pPr>
            <a:r>
              <a:rPr lang="en-US" dirty="0">
                <a:solidFill>
                  <a:srgbClr val="3C4981"/>
                </a:solidFill>
              </a:rPr>
              <a:t>Existing Customer Shutdowns</a:t>
            </a:r>
          </a:p>
          <a:p>
            <a:pPr marL="285750" indent="-285750">
              <a:buFont typeface="Arial" panose="020B0604020202020204" pitchFamily="34" charset="0"/>
              <a:buChar char="•"/>
            </a:pPr>
            <a:r>
              <a:rPr lang="en-US" dirty="0">
                <a:solidFill>
                  <a:srgbClr val="3C4981"/>
                </a:solidFill>
              </a:rPr>
              <a:t>Water Shutdowns (temporary service ) and/or Sewer Bypass Pumping</a:t>
            </a:r>
          </a:p>
        </p:txBody>
      </p:sp>
      <p:sp>
        <p:nvSpPr>
          <p:cNvPr id="7" name="Arrow: Right 6">
            <a:extLst>
              <a:ext uri="{FF2B5EF4-FFF2-40B4-BE49-F238E27FC236}">
                <a16:creationId xmlns:a16="http://schemas.microsoft.com/office/drawing/2014/main" id="{2DC02641-0D4E-410F-9BDB-806B74F06144}"/>
              </a:ext>
            </a:extLst>
          </p:cNvPr>
          <p:cNvSpPr/>
          <p:nvPr/>
        </p:nvSpPr>
        <p:spPr>
          <a:xfrm>
            <a:off x="6822061" y="1190411"/>
            <a:ext cx="5298918"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F97DC049-6CCE-4A9A-BD2E-934E3859B975}"/>
              </a:ext>
            </a:extLst>
          </p:cNvPr>
          <p:cNvGrpSpPr/>
          <p:nvPr/>
        </p:nvGrpSpPr>
        <p:grpSpPr>
          <a:xfrm>
            <a:off x="6667500" y="1649024"/>
            <a:ext cx="1209428" cy="1013254"/>
            <a:chOff x="1189" y="1308633"/>
            <a:chExt cx="2508727" cy="1744844"/>
          </a:xfrm>
          <a:solidFill>
            <a:srgbClr val="3C4981"/>
          </a:solidFill>
        </p:grpSpPr>
        <p:sp>
          <p:nvSpPr>
            <p:cNvPr id="9" name="Rectangle: Rounded Corners 8">
              <a:extLst>
                <a:ext uri="{FF2B5EF4-FFF2-40B4-BE49-F238E27FC236}">
                  <a16:creationId xmlns:a16="http://schemas.microsoft.com/office/drawing/2014/main" id="{0220209D-67B2-468F-B03C-D8E133B92535}"/>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F5E4BA44-AC55-4D64-82A2-EB29F37308E7}"/>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96F89922-4026-4B9B-AE04-65233ACFDC4D}"/>
              </a:ext>
            </a:extLst>
          </p:cNvPr>
          <p:cNvGrpSpPr/>
          <p:nvPr/>
        </p:nvGrpSpPr>
        <p:grpSpPr>
          <a:xfrm>
            <a:off x="7932172" y="1649024"/>
            <a:ext cx="1255916" cy="1020720"/>
            <a:chOff x="2899560" y="1238295"/>
            <a:chExt cx="2508727" cy="1769987"/>
          </a:xfrm>
          <a:solidFill>
            <a:srgbClr val="8FD16A"/>
          </a:solidFill>
        </p:grpSpPr>
        <p:sp>
          <p:nvSpPr>
            <p:cNvPr id="12" name="Rectangle: Rounded Corners 11">
              <a:extLst>
                <a:ext uri="{FF2B5EF4-FFF2-40B4-BE49-F238E27FC236}">
                  <a16:creationId xmlns:a16="http://schemas.microsoft.com/office/drawing/2014/main" id="{F673BB3E-47B2-4EFD-BFF0-C406545650E3}"/>
                </a:ext>
              </a:extLst>
            </p:cNvPr>
            <p:cNvSpPr/>
            <p:nvPr/>
          </p:nvSpPr>
          <p:spPr>
            <a:xfrm>
              <a:off x="2899560" y="1238295"/>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9AC9286F-10C0-48CE-A675-8635A718388B}"/>
                </a:ext>
              </a:extLst>
            </p:cNvPr>
            <p:cNvSpPr txBox="1"/>
            <p:nvPr/>
          </p:nvSpPr>
          <p:spPr>
            <a:xfrm>
              <a:off x="2959560" y="1433791"/>
              <a:ext cx="2353545" cy="1574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kern="1200" dirty="0">
                  <a:solidFill>
                    <a:srgbClr val="3C4981"/>
                  </a:solidFill>
                  <a:highlight>
                    <a:srgbClr val="00FFFF"/>
                  </a:highlight>
                </a:rPr>
                <a:t>DRP</a:t>
              </a:r>
            </a:p>
            <a:p>
              <a:pPr algn="ctr" defTabSz="1066800">
                <a:lnSpc>
                  <a:spcPct val="90000"/>
                </a:lnSpc>
                <a:spcBef>
                  <a:spcPct val="0"/>
                </a:spcBef>
                <a:spcAft>
                  <a:spcPct val="35000"/>
                </a:spcAft>
              </a:pPr>
              <a:r>
                <a:rPr lang="en-US" sz="1100" b="1" dirty="0">
                  <a:solidFill>
                    <a:srgbClr val="3C4981"/>
                  </a:solidFill>
                </a:rPr>
                <a:t>Plumbing Plan</a:t>
              </a:r>
            </a:p>
          </p:txBody>
        </p:sp>
      </p:grpSp>
      <p:grpSp>
        <p:nvGrpSpPr>
          <p:cNvPr id="14" name="Group 13">
            <a:extLst>
              <a:ext uri="{FF2B5EF4-FFF2-40B4-BE49-F238E27FC236}">
                <a16:creationId xmlns:a16="http://schemas.microsoft.com/office/drawing/2014/main" id="{5E51B3D0-ECE1-4009-A163-4257FCCA1BE4}"/>
              </a:ext>
            </a:extLst>
          </p:cNvPr>
          <p:cNvGrpSpPr/>
          <p:nvPr/>
        </p:nvGrpSpPr>
        <p:grpSpPr>
          <a:xfrm>
            <a:off x="9210519" y="1559460"/>
            <a:ext cx="1598325" cy="1185348"/>
            <a:chOff x="5798055" y="1176547"/>
            <a:chExt cx="2857114" cy="2003827"/>
          </a:xfrm>
        </p:grpSpPr>
        <p:sp>
          <p:nvSpPr>
            <p:cNvPr id="15" name="Rectangle: Rounded Corners 14">
              <a:extLst>
                <a:ext uri="{FF2B5EF4-FFF2-40B4-BE49-F238E27FC236}">
                  <a16:creationId xmlns:a16="http://schemas.microsoft.com/office/drawing/2014/main" id="{448209C7-FE20-4031-9758-A58C648CAE34}"/>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39BD03D4-622D-4ADD-9F72-EF9EEF32681B}"/>
                </a:ext>
              </a:extLst>
            </p:cNvPr>
            <p:cNvSpPr txBox="1"/>
            <p:nvPr/>
          </p:nvSpPr>
          <p:spPr>
            <a:xfrm>
              <a:off x="5940333" y="1176547"/>
              <a:ext cx="2646662" cy="2003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sp>
        <p:nvSpPr>
          <p:cNvPr id="17" name="Rectangle 16">
            <a:extLst>
              <a:ext uri="{FF2B5EF4-FFF2-40B4-BE49-F238E27FC236}">
                <a16:creationId xmlns:a16="http://schemas.microsoft.com/office/drawing/2014/main" id="{CBA75647-407D-4BBF-A09A-3AD1F8D17563}"/>
              </a:ext>
            </a:extLst>
          </p:cNvPr>
          <p:cNvSpPr/>
          <p:nvPr/>
        </p:nvSpPr>
        <p:spPr>
          <a:xfrm>
            <a:off x="7805908" y="5416020"/>
            <a:ext cx="2958173"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6">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7">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18" name="Picture 17">
            <a:extLst>
              <a:ext uri="{FF2B5EF4-FFF2-40B4-BE49-F238E27FC236}">
                <a16:creationId xmlns:a16="http://schemas.microsoft.com/office/drawing/2014/main" id="{E0BAD1E5-8BFB-4154-AE15-9DCB22E5507A}"/>
              </a:ext>
            </a:extLst>
          </p:cNvPr>
          <p:cNvPicPr>
            <a:picLocks noChangeAspect="1"/>
          </p:cNvPicPr>
          <p:nvPr/>
        </p:nvPicPr>
        <p:blipFill>
          <a:blip r:embed="rId8"/>
          <a:stretch>
            <a:fillRect/>
          </a:stretch>
        </p:blipFill>
        <p:spPr>
          <a:xfrm>
            <a:off x="7010400" y="2857500"/>
            <a:ext cx="3972183" cy="2631826"/>
          </a:xfrm>
          <a:prstGeom prst="rect">
            <a:avLst/>
          </a:prstGeom>
        </p:spPr>
      </p:pic>
      <p:pic>
        <p:nvPicPr>
          <p:cNvPr id="19" name="Recorded Sound">
            <a:hlinkClick r:id="" action="ppaction://media"/>
            <a:extLst>
              <a:ext uri="{FF2B5EF4-FFF2-40B4-BE49-F238E27FC236}">
                <a16:creationId xmlns:a16="http://schemas.microsoft.com/office/drawing/2014/main" id="{36DF6C05-16C1-4992-88B0-B71771C82A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68350" y="7039632"/>
            <a:ext cx="609600" cy="609600"/>
          </a:xfrm>
          <a:prstGeom prst="rect">
            <a:avLst/>
          </a:prstGeom>
        </p:spPr>
      </p:pic>
      <p:pic>
        <p:nvPicPr>
          <p:cNvPr id="20" name="Recorded Sound">
            <a:hlinkClick r:id="" action="ppaction://media"/>
            <a:extLst>
              <a:ext uri="{FF2B5EF4-FFF2-40B4-BE49-F238E27FC236}">
                <a16:creationId xmlns:a16="http://schemas.microsoft.com/office/drawing/2014/main" id="{C3353065-EB37-40B7-B9E3-B1AF1A2E805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41925" y="7011999"/>
            <a:ext cx="609600" cy="609600"/>
          </a:xfrm>
          <a:prstGeom prst="rect">
            <a:avLst/>
          </a:prstGeom>
        </p:spPr>
      </p:pic>
    </p:spTree>
    <p:extLst>
      <p:ext uri="{BB962C8B-B14F-4D97-AF65-F5344CB8AC3E}">
        <p14:creationId xmlns:p14="http://schemas.microsoft.com/office/powerpoint/2010/main" val="516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6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92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22</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646275"/>
            <a:ext cx="8745522" cy="882505"/>
          </a:xfrm>
        </p:spPr>
        <p:txBody>
          <a:bodyPr>
            <a:normAutofit fontScale="90000"/>
          </a:bodyPr>
          <a:lstStyle/>
          <a:p>
            <a:r>
              <a:rPr lang="en-US" dirty="0"/>
              <a:t>Developer Relocation Process (DRP) Design Review (2 of 2)</a:t>
            </a:r>
          </a:p>
        </p:txBody>
      </p:sp>
      <p:sp>
        <p:nvSpPr>
          <p:cNvPr id="5" name="TextBox 4">
            <a:extLst>
              <a:ext uri="{FF2B5EF4-FFF2-40B4-BE49-F238E27FC236}">
                <a16:creationId xmlns:a16="http://schemas.microsoft.com/office/drawing/2014/main" id="{83DB7EF3-2C0A-40F7-8E4D-B0C97AEB11E2}"/>
              </a:ext>
            </a:extLst>
          </p:cNvPr>
          <p:cNvSpPr txBox="1"/>
          <p:nvPr/>
        </p:nvSpPr>
        <p:spPr>
          <a:xfrm>
            <a:off x="838200" y="1518353"/>
            <a:ext cx="6329779" cy="3785652"/>
          </a:xfrm>
          <a:prstGeom prst="rect">
            <a:avLst/>
          </a:prstGeom>
          <a:noFill/>
        </p:spPr>
        <p:txBody>
          <a:bodyPr wrap="square" rtlCol="0">
            <a:spAutoFit/>
          </a:bodyPr>
          <a:lstStyle/>
          <a:p>
            <a:r>
              <a:rPr lang="en-US" sz="2000" b="1" dirty="0">
                <a:solidFill>
                  <a:srgbClr val="3C4981"/>
                </a:solidFill>
              </a:rPr>
              <a:t>Potential Delays</a:t>
            </a:r>
          </a:p>
          <a:p>
            <a:pPr marL="285750" indent="-285750">
              <a:buFont typeface="Arial" panose="020B0604020202020204" pitchFamily="34" charset="0"/>
              <a:buChar char="•"/>
            </a:pPr>
            <a:r>
              <a:rPr lang="en-US" dirty="0">
                <a:solidFill>
                  <a:srgbClr val="3C4981"/>
                </a:solidFill>
              </a:rPr>
              <a:t>Time of  Year,  etc. limitations on shutdowns</a:t>
            </a:r>
          </a:p>
          <a:p>
            <a:pPr marL="285750" indent="-285750">
              <a:buFont typeface="Arial" panose="020B0604020202020204" pitchFamily="34" charset="0"/>
              <a:buChar char="•"/>
            </a:pPr>
            <a:r>
              <a:rPr lang="en-US" dirty="0">
                <a:solidFill>
                  <a:srgbClr val="3C4981"/>
                </a:solidFill>
              </a:rPr>
              <a:t>Failure to address WSSC comments</a:t>
            </a:r>
          </a:p>
          <a:p>
            <a:pPr marL="285750" indent="-285750">
              <a:buFont typeface="Arial" panose="020B0604020202020204" pitchFamily="34" charset="0"/>
              <a:buChar char="•"/>
            </a:pPr>
            <a:r>
              <a:rPr lang="en-US" dirty="0">
                <a:solidFill>
                  <a:srgbClr val="3C4981"/>
                </a:solidFill>
              </a:rPr>
              <a:t>Easement vacation</a:t>
            </a:r>
          </a:p>
          <a:p>
            <a:endParaRPr lang="en-US" sz="2000" b="1" dirty="0">
              <a:solidFill>
                <a:srgbClr val="3C4981"/>
              </a:solidFill>
            </a:endParaRPr>
          </a:p>
          <a:p>
            <a:r>
              <a:rPr lang="en-US" sz="2000" b="1" dirty="0">
                <a:solidFill>
                  <a:srgbClr val="3C4981"/>
                </a:solidFill>
              </a:rPr>
              <a:t>Links</a:t>
            </a:r>
          </a:p>
          <a:p>
            <a:pPr marL="285750" indent="-285750">
              <a:buFont typeface="Arial" panose="020B0604020202020204" pitchFamily="34" charset="0"/>
              <a:buChar char="•"/>
            </a:pPr>
            <a:r>
              <a:rPr lang="en-US" dirty="0">
                <a:solidFill>
                  <a:srgbClr val="3C4981"/>
                </a:solidFill>
              </a:rPr>
              <a:t>Applicant Guide, Design Examples, Base sheets and Checklists  </a:t>
            </a:r>
          </a:p>
          <a:p>
            <a:pPr marL="742950" lvl="1" indent="-285750">
              <a:buFont typeface="Arial" panose="020B0604020202020204" pitchFamily="34" charset="0"/>
              <a:buChar char="•"/>
            </a:pPr>
            <a:r>
              <a:rPr lang="en-US" dirty="0">
                <a:solidFill>
                  <a:srgbClr val="3C4981"/>
                </a:solidFill>
                <a:hlinkClick r:id="rId6"/>
              </a:rPr>
              <a:t>https://www.wsscwater.com/work-with-us/permit-services/eplan-review</a:t>
            </a:r>
            <a:endParaRPr lang="en-US" dirty="0">
              <a:solidFill>
                <a:srgbClr val="3C4981"/>
              </a:solidFill>
            </a:endParaRPr>
          </a:p>
          <a:p>
            <a:pPr marL="285750" indent="-285750">
              <a:buFont typeface="Arial" panose="020B0604020202020204" pitchFamily="34" charset="0"/>
              <a:buChar char="•"/>
            </a:pPr>
            <a:r>
              <a:rPr lang="en-US" dirty="0" err="1">
                <a:solidFill>
                  <a:srgbClr val="3C4981"/>
                </a:solidFill>
              </a:rPr>
              <a:t>ePermits</a:t>
            </a:r>
            <a:r>
              <a:rPr lang="en-US" dirty="0">
                <a:solidFill>
                  <a:srgbClr val="3C4981"/>
                </a:solidFill>
              </a:rPr>
              <a:t> - </a:t>
            </a:r>
            <a:r>
              <a:rPr lang="en-US" dirty="0">
                <a:hlinkClick r:id="rId7"/>
              </a:rPr>
              <a:t>https://www.wsscwater.com/epermitting</a:t>
            </a:r>
            <a:endParaRPr lang="en-US" dirty="0"/>
          </a:p>
          <a:p>
            <a:pPr marL="285750" indent="-285750">
              <a:buFont typeface="Arial" panose="020B0604020202020204" pitchFamily="34" charset="0"/>
              <a:buChar char="•"/>
            </a:pPr>
            <a:r>
              <a:rPr lang="en-US" dirty="0" err="1">
                <a:solidFill>
                  <a:srgbClr val="3C4981"/>
                </a:solidFill>
              </a:rPr>
              <a:t>ePlan</a:t>
            </a:r>
            <a:r>
              <a:rPr lang="en-US" dirty="0">
                <a:solidFill>
                  <a:srgbClr val="3C4981"/>
                </a:solidFill>
              </a:rPr>
              <a:t> (</a:t>
            </a:r>
            <a:r>
              <a:rPr lang="en-US" dirty="0" err="1">
                <a:solidFill>
                  <a:srgbClr val="3C4981"/>
                </a:solidFill>
              </a:rPr>
              <a:t>ProjectDox</a:t>
            </a:r>
            <a:r>
              <a:rPr lang="en-US" dirty="0">
                <a:solidFill>
                  <a:srgbClr val="3C4981"/>
                </a:solidFill>
              </a:rPr>
              <a:t>) – </a:t>
            </a:r>
            <a:r>
              <a:rPr lang="en-US" dirty="0">
                <a:solidFill>
                  <a:srgbClr val="3C4981"/>
                </a:solidFill>
                <a:hlinkClick r:id="rId8"/>
              </a:rPr>
              <a:t>https://planreview.wsscwater.com/ProjectDox/</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Engineering Records - </a:t>
            </a:r>
            <a:r>
              <a:rPr lang="en-US" dirty="0">
                <a:solidFill>
                  <a:srgbClr val="3C4981"/>
                </a:solidFill>
                <a:hlinkClick r:id="rId9"/>
              </a:rPr>
              <a:t>https://my.wsscwater.com/</a:t>
            </a:r>
            <a:endParaRPr lang="en-US" sz="2000" dirty="0"/>
          </a:p>
        </p:txBody>
      </p:sp>
      <p:sp>
        <p:nvSpPr>
          <p:cNvPr id="7" name="Arrow: Right 6">
            <a:extLst>
              <a:ext uri="{FF2B5EF4-FFF2-40B4-BE49-F238E27FC236}">
                <a16:creationId xmlns:a16="http://schemas.microsoft.com/office/drawing/2014/main" id="{2DC02641-0D4E-410F-9BDB-806B74F06144}"/>
              </a:ext>
            </a:extLst>
          </p:cNvPr>
          <p:cNvSpPr/>
          <p:nvPr/>
        </p:nvSpPr>
        <p:spPr>
          <a:xfrm>
            <a:off x="6832633" y="1241486"/>
            <a:ext cx="5172261"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F97DC049-6CCE-4A9A-BD2E-934E3859B975}"/>
              </a:ext>
            </a:extLst>
          </p:cNvPr>
          <p:cNvGrpSpPr/>
          <p:nvPr/>
        </p:nvGrpSpPr>
        <p:grpSpPr>
          <a:xfrm>
            <a:off x="6678072" y="1700099"/>
            <a:ext cx="1209428" cy="1013254"/>
            <a:chOff x="1189" y="1308633"/>
            <a:chExt cx="2508727" cy="1744844"/>
          </a:xfrm>
          <a:solidFill>
            <a:srgbClr val="3C4981"/>
          </a:solidFill>
        </p:grpSpPr>
        <p:sp>
          <p:nvSpPr>
            <p:cNvPr id="9" name="Rectangle: Rounded Corners 8">
              <a:extLst>
                <a:ext uri="{FF2B5EF4-FFF2-40B4-BE49-F238E27FC236}">
                  <a16:creationId xmlns:a16="http://schemas.microsoft.com/office/drawing/2014/main" id="{0220209D-67B2-468F-B03C-D8E133B92535}"/>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F5E4BA44-AC55-4D64-82A2-EB29F37308E7}"/>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96F89922-4026-4B9B-AE04-65233ACFDC4D}"/>
              </a:ext>
            </a:extLst>
          </p:cNvPr>
          <p:cNvGrpSpPr/>
          <p:nvPr/>
        </p:nvGrpSpPr>
        <p:grpSpPr>
          <a:xfrm>
            <a:off x="7942744" y="1700099"/>
            <a:ext cx="1255916" cy="1006220"/>
            <a:chOff x="2899560" y="1238295"/>
            <a:chExt cx="2508727" cy="1744844"/>
          </a:xfrm>
          <a:solidFill>
            <a:srgbClr val="8FD16A"/>
          </a:solidFill>
        </p:grpSpPr>
        <p:sp>
          <p:nvSpPr>
            <p:cNvPr id="12" name="Rectangle: Rounded Corners 11">
              <a:extLst>
                <a:ext uri="{FF2B5EF4-FFF2-40B4-BE49-F238E27FC236}">
                  <a16:creationId xmlns:a16="http://schemas.microsoft.com/office/drawing/2014/main" id="{F673BB3E-47B2-4EFD-BFF0-C406545650E3}"/>
                </a:ext>
              </a:extLst>
            </p:cNvPr>
            <p:cNvSpPr/>
            <p:nvPr/>
          </p:nvSpPr>
          <p:spPr>
            <a:xfrm>
              <a:off x="2899560" y="1238295"/>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9AC9286F-10C0-48CE-A675-8635A718388B}"/>
                </a:ext>
              </a:extLst>
            </p:cNvPr>
            <p:cNvSpPr txBox="1"/>
            <p:nvPr/>
          </p:nvSpPr>
          <p:spPr>
            <a:xfrm>
              <a:off x="2945178" y="1323470"/>
              <a:ext cx="2353545" cy="1574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kern="1200" dirty="0">
                  <a:solidFill>
                    <a:srgbClr val="3C4981"/>
                  </a:solidFill>
                  <a:highlight>
                    <a:srgbClr val="00FFFF"/>
                  </a:highlight>
                </a:rPr>
                <a:t>DRP</a:t>
              </a:r>
            </a:p>
            <a:p>
              <a:pPr algn="ctr" defTabSz="1066800">
                <a:lnSpc>
                  <a:spcPct val="90000"/>
                </a:lnSpc>
                <a:spcBef>
                  <a:spcPct val="0"/>
                </a:spcBef>
                <a:spcAft>
                  <a:spcPct val="35000"/>
                </a:spcAft>
              </a:pPr>
              <a:r>
                <a:rPr lang="en-US" sz="1100" b="1" dirty="0">
                  <a:solidFill>
                    <a:srgbClr val="3C4981"/>
                  </a:solidFill>
                </a:rPr>
                <a:t>Plumbing Plan</a:t>
              </a:r>
            </a:p>
          </p:txBody>
        </p:sp>
      </p:grpSp>
      <p:grpSp>
        <p:nvGrpSpPr>
          <p:cNvPr id="14" name="Group 13">
            <a:extLst>
              <a:ext uri="{FF2B5EF4-FFF2-40B4-BE49-F238E27FC236}">
                <a16:creationId xmlns:a16="http://schemas.microsoft.com/office/drawing/2014/main" id="{5E51B3D0-ECE1-4009-A163-4257FCCA1BE4}"/>
              </a:ext>
            </a:extLst>
          </p:cNvPr>
          <p:cNvGrpSpPr/>
          <p:nvPr/>
        </p:nvGrpSpPr>
        <p:grpSpPr>
          <a:xfrm>
            <a:off x="9221091" y="1610535"/>
            <a:ext cx="1598325" cy="1185348"/>
            <a:chOff x="5798055" y="1176547"/>
            <a:chExt cx="2857114" cy="2003827"/>
          </a:xfrm>
        </p:grpSpPr>
        <p:sp>
          <p:nvSpPr>
            <p:cNvPr id="15" name="Rectangle: Rounded Corners 14">
              <a:extLst>
                <a:ext uri="{FF2B5EF4-FFF2-40B4-BE49-F238E27FC236}">
                  <a16:creationId xmlns:a16="http://schemas.microsoft.com/office/drawing/2014/main" id="{448209C7-FE20-4031-9758-A58C648CAE34}"/>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39BD03D4-622D-4ADD-9F72-EF9EEF32681B}"/>
                </a:ext>
              </a:extLst>
            </p:cNvPr>
            <p:cNvSpPr txBox="1"/>
            <p:nvPr/>
          </p:nvSpPr>
          <p:spPr>
            <a:xfrm>
              <a:off x="5982410" y="1176547"/>
              <a:ext cx="2646662" cy="2003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pic>
        <p:nvPicPr>
          <p:cNvPr id="18" name="Picture 17">
            <a:extLst>
              <a:ext uri="{FF2B5EF4-FFF2-40B4-BE49-F238E27FC236}">
                <a16:creationId xmlns:a16="http://schemas.microsoft.com/office/drawing/2014/main" id="{E0BAD1E5-8BFB-4154-AE15-9DCB22E5507A}"/>
              </a:ext>
            </a:extLst>
          </p:cNvPr>
          <p:cNvPicPr>
            <a:picLocks noChangeAspect="1"/>
          </p:cNvPicPr>
          <p:nvPr/>
        </p:nvPicPr>
        <p:blipFill>
          <a:blip r:embed="rId10"/>
          <a:stretch>
            <a:fillRect/>
          </a:stretch>
        </p:blipFill>
        <p:spPr>
          <a:xfrm>
            <a:off x="7010400" y="2891635"/>
            <a:ext cx="3972183" cy="2631826"/>
          </a:xfrm>
          <a:prstGeom prst="rect">
            <a:avLst/>
          </a:prstGeom>
        </p:spPr>
      </p:pic>
      <p:pic>
        <p:nvPicPr>
          <p:cNvPr id="21" name="Recorded Sound">
            <a:hlinkClick r:id="" action="ppaction://media"/>
            <a:extLst>
              <a:ext uri="{FF2B5EF4-FFF2-40B4-BE49-F238E27FC236}">
                <a16:creationId xmlns:a16="http://schemas.microsoft.com/office/drawing/2014/main" id="{5326C75B-331C-4DAA-8F3F-C1AA0E84B8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80581" y="6942680"/>
            <a:ext cx="609600" cy="609600"/>
          </a:xfrm>
          <a:prstGeom prst="rect">
            <a:avLst/>
          </a:prstGeom>
        </p:spPr>
      </p:pic>
      <p:pic>
        <p:nvPicPr>
          <p:cNvPr id="22" name="Links">
            <a:hlinkClick r:id="" action="ppaction://media"/>
            <a:extLst>
              <a:ext uri="{FF2B5EF4-FFF2-40B4-BE49-F238E27FC236}">
                <a16:creationId xmlns:a16="http://schemas.microsoft.com/office/drawing/2014/main" id="{B54B498C-6013-4B9B-A117-523EC1A2EB3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486400" y="6942680"/>
            <a:ext cx="609600" cy="609600"/>
          </a:xfrm>
          <a:prstGeom prst="rect">
            <a:avLst/>
          </a:prstGeom>
        </p:spPr>
      </p:pic>
      <p:sp>
        <p:nvSpPr>
          <p:cNvPr id="17" name="Rectangle 16">
            <a:extLst>
              <a:ext uri="{FF2B5EF4-FFF2-40B4-BE49-F238E27FC236}">
                <a16:creationId xmlns:a16="http://schemas.microsoft.com/office/drawing/2014/main" id="{CBA75647-407D-4BBF-A09A-3AD1F8D17563}"/>
              </a:ext>
            </a:extLst>
          </p:cNvPr>
          <p:cNvSpPr/>
          <p:nvPr/>
        </p:nvSpPr>
        <p:spPr>
          <a:xfrm>
            <a:off x="8024410" y="5523461"/>
            <a:ext cx="295817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12">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13">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spTree>
    <p:extLst>
      <p:ext uri="{BB962C8B-B14F-4D97-AF65-F5344CB8AC3E}">
        <p14:creationId xmlns:p14="http://schemas.microsoft.com/office/powerpoint/2010/main" val="16632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66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2"/>
                </p:tgtEl>
              </p:cMediaNode>
            </p:audio>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DC0C71-7B4E-4E58-9AAB-DAA193323165}"/>
              </a:ext>
            </a:extLst>
          </p:cNvPr>
          <p:cNvPicPr>
            <a:picLocks noChangeAspect="1"/>
          </p:cNvPicPr>
          <p:nvPr/>
        </p:nvPicPr>
        <p:blipFill>
          <a:blip r:embed="rId4"/>
          <a:stretch>
            <a:fillRect/>
          </a:stretch>
        </p:blipFill>
        <p:spPr>
          <a:xfrm>
            <a:off x="6990511" y="2857500"/>
            <a:ext cx="3972183" cy="2631826"/>
          </a:xfrm>
          <a:prstGeom prst="rect">
            <a:avLst/>
          </a:prstGeom>
        </p:spPr>
      </p:pic>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23</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19846"/>
            <a:ext cx="8745522" cy="882505"/>
          </a:xfrm>
        </p:spPr>
        <p:txBody>
          <a:bodyPr/>
          <a:lstStyle/>
          <a:p>
            <a:r>
              <a:rPr lang="en-US" dirty="0"/>
              <a:t>Plumbing Plan Review (1 of 4)</a:t>
            </a:r>
          </a:p>
        </p:txBody>
      </p:sp>
      <p:sp>
        <p:nvSpPr>
          <p:cNvPr id="5" name="TextBox 4">
            <a:extLst>
              <a:ext uri="{FF2B5EF4-FFF2-40B4-BE49-F238E27FC236}">
                <a16:creationId xmlns:a16="http://schemas.microsoft.com/office/drawing/2014/main" id="{852C5D2C-905C-486D-A83E-8D0A5334BB88}"/>
              </a:ext>
            </a:extLst>
          </p:cNvPr>
          <p:cNvSpPr txBox="1"/>
          <p:nvPr/>
        </p:nvSpPr>
        <p:spPr>
          <a:xfrm>
            <a:off x="914523" y="1534297"/>
            <a:ext cx="5361647" cy="4247317"/>
          </a:xfrm>
          <a:prstGeom prst="rect">
            <a:avLst/>
          </a:prstGeom>
          <a:noFill/>
        </p:spPr>
        <p:txBody>
          <a:bodyPr wrap="square" rtlCol="0">
            <a:spAutoFit/>
          </a:bodyPr>
          <a:lstStyle/>
          <a:p>
            <a:pPr algn="l"/>
            <a:r>
              <a:rPr lang="en-US" b="0" i="0" dirty="0">
                <a:solidFill>
                  <a:srgbClr val="36426F"/>
                </a:solidFill>
                <a:effectLst/>
              </a:rPr>
              <a:t>WSSC Water code officials have the authority to waive plan submittal requirements under certain conditions.  These conditions include circumstances when the commercial work includes 10 or fewer plumbing fixtures and/or three or fewer gas appliances. </a:t>
            </a:r>
          </a:p>
          <a:p>
            <a:pPr marL="227013" indent="-227013" algn="l"/>
            <a:endParaRPr lang="en-US" dirty="0">
              <a:solidFill>
                <a:srgbClr val="36426F"/>
              </a:solidFill>
            </a:endParaRPr>
          </a:p>
          <a:p>
            <a:pPr marL="227013" indent="-227013" algn="l"/>
            <a:r>
              <a:rPr lang="en-US" b="0" i="0" dirty="0">
                <a:solidFill>
                  <a:srgbClr val="36426F"/>
                </a:solidFill>
                <a:effectLst/>
              </a:rPr>
              <a:t>However, plans</a:t>
            </a:r>
            <a:r>
              <a:rPr lang="en-US" b="0" i="1" dirty="0">
                <a:solidFill>
                  <a:srgbClr val="36426F"/>
                </a:solidFill>
                <a:effectLst/>
              </a:rPr>
              <a:t> will not</a:t>
            </a:r>
            <a:r>
              <a:rPr lang="en-US" b="0" i="0" dirty="0">
                <a:solidFill>
                  <a:srgbClr val="36426F"/>
                </a:solidFill>
                <a:effectLst/>
              </a:rPr>
              <a:t> be waived for the following scenarios: </a:t>
            </a:r>
          </a:p>
          <a:p>
            <a:pPr marL="684213" lvl="1" indent="-227013">
              <a:buFont typeface="Arial" panose="020B0604020202020204" pitchFamily="34" charset="0"/>
              <a:buChar char="•"/>
            </a:pPr>
            <a:r>
              <a:rPr lang="en-US" b="0" i="0" dirty="0">
                <a:solidFill>
                  <a:srgbClr val="36426F"/>
                </a:solidFill>
                <a:effectLst/>
              </a:rPr>
              <a:t>Food Service Establishments, due to necessary Fats, Oils, and Grease abatement evaluation</a:t>
            </a:r>
          </a:p>
          <a:p>
            <a:pPr marL="684213" lvl="1" indent="-227013">
              <a:buFont typeface="Arial" panose="020B0604020202020204" pitchFamily="34" charset="0"/>
              <a:buChar char="•"/>
            </a:pPr>
            <a:r>
              <a:rPr lang="en-US" b="0" i="0" dirty="0">
                <a:solidFill>
                  <a:srgbClr val="36426F"/>
                </a:solidFill>
                <a:effectLst/>
              </a:rPr>
              <a:t>Fuel gas system with more than three appliances on the entire gas system (existing plus new)</a:t>
            </a:r>
          </a:p>
          <a:p>
            <a:pPr marL="684213" lvl="1" indent="-227013">
              <a:buFont typeface="Arial" panose="020B0604020202020204" pitchFamily="34" charset="0"/>
              <a:buChar char="•"/>
            </a:pPr>
            <a:r>
              <a:rPr lang="en-US" b="0" i="0" dirty="0">
                <a:solidFill>
                  <a:srgbClr val="36426F"/>
                </a:solidFill>
                <a:effectLst/>
              </a:rPr>
              <a:t>Shell building construction</a:t>
            </a:r>
          </a:p>
          <a:p>
            <a:pPr marL="684213" lvl="1" indent="-227013">
              <a:buFont typeface="Arial" panose="020B0604020202020204" pitchFamily="34" charset="0"/>
              <a:buChar char="•"/>
            </a:pPr>
            <a:r>
              <a:rPr lang="en-US" b="0" i="0" dirty="0">
                <a:solidFill>
                  <a:srgbClr val="36426F"/>
                </a:solidFill>
                <a:effectLst/>
              </a:rPr>
              <a:t>Any building with a new or upgraded water, sewer, or metering scheme</a:t>
            </a:r>
          </a:p>
        </p:txBody>
      </p:sp>
      <p:sp>
        <p:nvSpPr>
          <p:cNvPr id="7" name="Arrow: Right 6">
            <a:extLst>
              <a:ext uri="{FF2B5EF4-FFF2-40B4-BE49-F238E27FC236}">
                <a16:creationId xmlns:a16="http://schemas.microsoft.com/office/drawing/2014/main" id="{73CB067A-B493-4B7B-B96F-E2EBE96DA4BA}"/>
              </a:ext>
            </a:extLst>
          </p:cNvPr>
          <p:cNvSpPr/>
          <p:nvPr/>
        </p:nvSpPr>
        <p:spPr>
          <a:xfrm>
            <a:off x="6821837" y="1226527"/>
            <a:ext cx="5255485"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4B3D910A-C558-47C4-BF0B-903296ADF914}"/>
              </a:ext>
            </a:extLst>
          </p:cNvPr>
          <p:cNvGrpSpPr/>
          <p:nvPr/>
        </p:nvGrpSpPr>
        <p:grpSpPr>
          <a:xfrm>
            <a:off x="6667276" y="1734780"/>
            <a:ext cx="1255916" cy="988541"/>
            <a:chOff x="1189" y="1308633"/>
            <a:chExt cx="2508727" cy="1744844"/>
          </a:xfrm>
          <a:solidFill>
            <a:srgbClr val="3C4981"/>
          </a:solidFill>
        </p:grpSpPr>
        <p:sp>
          <p:nvSpPr>
            <p:cNvPr id="9" name="Rectangle: Rounded Corners 8">
              <a:extLst>
                <a:ext uri="{FF2B5EF4-FFF2-40B4-BE49-F238E27FC236}">
                  <a16:creationId xmlns:a16="http://schemas.microsoft.com/office/drawing/2014/main" id="{728B117F-5589-4667-B8BA-4AE2076E05E9}"/>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EF797308-C543-4C68-9A6B-5E1FA766FF4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FC63B549-22FC-455C-9826-8203744AD259}"/>
              </a:ext>
            </a:extLst>
          </p:cNvPr>
          <p:cNvGrpSpPr/>
          <p:nvPr/>
        </p:nvGrpSpPr>
        <p:grpSpPr>
          <a:xfrm>
            <a:off x="7946982" y="1668880"/>
            <a:ext cx="1255916" cy="1054442"/>
            <a:chOff x="2899622" y="1308633"/>
            <a:chExt cx="2508727" cy="1744844"/>
          </a:xfrm>
          <a:solidFill>
            <a:srgbClr val="8FD16A"/>
          </a:solidFill>
        </p:grpSpPr>
        <p:sp>
          <p:nvSpPr>
            <p:cNvPr id="12" name="Rectangle: Rounded Corners 11">
              <a:extLst>
                <a:ext uri="{FF2B5EF4-FFF2-40B4-BE49-F238E27FC236}">
                  <a16:creationId xmlns:a16="http://schemas.microsoft.com/office/drawing/2014/main" id="{A49A4635-F543-4751-99D8-B9C985DF221C}"/>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01F53762-729A-4EF5-8F3D-5F96B21526A2}"/>
                </a:ext>
              </a:extLst>
            </p:cNvPr>
            <p:cNvSpPr txBox="1"/>
            <p:nvPr/>
          </p:nvSpPr>
          <p:spPr>
            <a:xfrm>
              <a:off x="3042214" y="1399130"/>
              <a:ext cx="2338376"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a:t>
              </a:r>
              <a:r>
                <a:rPr lang="en-US" sz="1100" b="1" dirty="0">
                  <a:solidFill>
                    <a:srgbClr val="3C4981"/>
                  </a:solidFill>
                </a:rPr>
                <a:t>   </a:t>
              </a:r>
              <a:r>
                <a:rPr lang="en-US" sz="1100" b="1" kern="1200" dirty="0">
                  <a:solidFill>
                    <a:srgbClr val="3C4981"/>
                  </a:solidFill>
                </a:rPr>
                <a:t>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dirty="0">
                  <a:solidFill>
                    <a:srgbClr val="3C4981"/>
                  </a:solidFill>
                </a:rPr>
                <a:t>DRP</a:t>
              </a:r>
              <a:endParaRPr lang="en-US" sz="1100" b="1" kern="1200" dirty="0">
                <a:solidFill>
                  <a:srgbClr val="3C4981"/>
                </a:solidFill>
              </a:endParaRPr>
            </a:p>
            <a:p>
              <a:pPr marL="0" lvl="0" indent="0" algn="ctr" defTabSz="1066800">
                <a:lnSpc>
                  <a:spcPct val="90000"/>
                </a:lnSpc>
                <a:spcBef>
                  <a:spcPct val="0"/>
                </a:spcBef>
                <a:spcAft>
                  <a:spcPct val="35000"/>
                </a:spcAft>
                <a:buNone/>
              </a:pPr>
              <a:r>
                <a:rPr lang="en-US" sz="1100" b="1" dirty="0">
                  <a:solidFill>
                    <a:srgbClr val="3C4981"/>
                  </a:solidFill>
                  <a:highlight>
                    <a:srgbClr val="00FFFF"/>
                  </a:highlight>
                </a:rPr>
                <a:t>Plumbing Plan</a:t>
              </a:r>
              <a:endParaRPr lang="en-US" sz="1100" b="1" kern="1200" dirty="0">
                <a:solidFill>
                  <a:srgbClr val="3C4981"/>
                </a:solidFill>
                <a:highlight>
                  <a:srgbClr val="00FFFF"/>
                </a:highlight>
              </a:endParaRPr>
            </a:p>
          </p:txBody>
        </p:sp>
      </p:grpSp>
      <p:grpSp>
        <p:nvGrpSpPr>
          <p:cNvPr id="14" name="Group 13">
            <a:extLst>
              <a:ext uri="{FF2B5EF4-FFF2-40B4-BE49-F238E27FC236}">
                <a16:creationId xmlns:a16="http://schemas.microsoft.com/office/drawing/2014/main" id="{2CFE3930-6B91-4ABD-8672-692BD025BEE0}"/>
              </a:ext>
            </a:extLst>
          </p:cNvPr>
          <p:cNvGrpSpPr/>
          <p:nvPr/>
        </p:nvGrpSpPr>
        <p:grpSpPr>
          <a:xfrm>
            <a:off x="9226688" y="1734780"/>
            <a:ext cx="1596043" cy="988541"/>
            <a:chOff x="5798055" y="1308633"/>
            <a:chExt cx="2857114" cy="1744844"/>
          </a:xfrm>
        </p:grpSpPr>
        <p:sp>
          <p:nvSpPr>
            <p:cNvPr id="15" name="Rectangle: Rounded Corners 14">
              <a:extLst>
                <a:ext uri="{FF2B5EF4-FFF2-40B4-BE49-F238E27FC236}">
                  <a16:creationId xmlns:a16="http://schemas.microsoft.com/office/drawing/2014/main" id="{888A85EC-EC6A-4FE4-94EB-84941DB04B70}"/>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C4DE531A-25E3-4AEA-B6FC-2CEE217EB226}"/>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sp>
        <p:nvSpPr>
          <p:cNvPr id="17" name="Rectangle 16">
            <a:extLst>
              <a:ext uri="{FF2B5EF4-FFF2-40B4-BE49-F238E27FC236}">
                <a16:creationId xmlns:a16="http://schemas.microsoft.com/office/drawing/2014/main" id="{7DC0BF2C-5185-479E-8C4B-5110C37F0DC5}"/>
              </a:ext>
            </a:extLst>
          </p:cNvPr>
          <p:cNvSpPr/>
          <p:nvPr/>
        </p:nvSpPr>
        <p:spPr>
          <a:xfrm>
            <a:off x="7655999" y="5460764"/>
            <a:ext cx="3306695" cy="938719"/>
          </a:xfrm>
          <a:prstGeom prst="rect">
            <a:avLst/>
          </a:prstGeom>
          <a:solidFill>
            <a:srgbClr val="36426F"/>
          </a:solidFill>
        </p:spPr>
        <p:txBody>
          <a:bodyPr wrap="square">
            <a:spAutoFit/>
          </a:bodyPr>
          <a:lstStyle/>
          <a:p>
            <a:r>
              <a:rPr lang="en-US" sz="1300" b="1" dirty="0">
                <a:solidFill>
                  <a:schemeClr val="bg1"/>
                </a:solidFill>
              </a:rPr>
              <a:t>Contacts</a:t>
            </a:r>
            <a:endParaRPr lang="en-US" sz="1300" dirty="0">
              <a:solidFill>
                <a:schemeClr val="bg1"/>
              </a:solidFill>
            </a:endParaRPr>
          </a:p>
          <a:p>
            <a:pPr marL="285750" indent="-285750">
              <a:buFont typeface="Arial" panose="020B0604020202020204" pitchFamily="34" charset="0"/>
              <a:buChar char="•"/>
            </a:pPr>
            <a:r>
              <a:rPr lang="en-US" sz="1400" b="0" i="0" dirty="0">
                <a:solidFill>
                  <a:schemeClr val="bg1"/>
                </a:solidFill>
                <a:effectLst/>
                <a:latin typeface="GillSans"/>
              </a:rPr>
              <a:t>Plan Review 301-206-8886 </a:t>
            </a:r>
            <a:br>
              <a:rPr lang="en-US" sz="1400" b="0" i="0" dirty="0">
                <a:solidFill>
                  <a:schemeClr val="bg1"/>
                </a:solidFill>
                <a:effectLst/>
                <a:latin typeface="GillSans"/>
              </a:rPr>
            </a:br>
            <a:r>
              <a:rPr lang="en-US" sz="1400" b="0" i="0" dirty="0">
                <a:solidFill>
                  <a:schemeClr val="bg1"/>
                </a:solidFill>
                <a:effectLst/>
                <a:latin typeface="GillSans"/>
              </a:rPr>
              <a:t>(1-800-828-6439, extension 8886) </a:t>
            </a:r>
          </a:p>
          <a:p>
            <a:pPr marL="285750" indent="-285750">
              <a:buFont typeface="Arial" panose="020B0604020202020204" pitchFamily="34" charset="0"/>
              <a:buChar char="•"/>
            </a:pPr>
            <a:r>
              <a:rPr lang="en-US" sz="1400" b="0" i="0" u="none" strike="noStrike" dirty="0">
                <a:solidFill>
                  <a:schemeClr val="bg1"/>
                </a:solidFill>
                <a:effectLst/>
                <a:latin typeface="GillSans"/>
                <a:hlinkClick r:id="rId5">
                  <a:extLst>
                    <a:ext uri="{A12FA001-AC4F-418D-AE19-62706E023703}">
                      <ahyp:hlinkClr xmlns:ahyp="http://schemas.microsoft.com/office/drawing/2018/hyperlinkcolor" val="tx"/>
                    </a:ext>
                  </a:extLst>
                </a:hlinkClick>
              </a:rPr>
              <a:t>PlumbingPlansReview@wsscwater.com</a:t>
            </a:r>
            <a:endParaRPr lang="en-US" sz="1300" dirty="0">
              <a:solidFill>
                <a:schemeClr val="bg1"/>
              </a:solidFill>
              <a:ea typeface="+mn-lt"/>
              <a:cs typeface="+mn-lt"/>
            </a:endParaRPr>
          </a:p>
        </p:txBody>
      </p:sp>
      <p:pic>
        <p:nvPicPr>
          <p:cNvPr id="19" name="Recorded Sound">
            <a:hlinkClick r:id="" action="ppaction://media"/>
            <a:extLst>
              <a:ext uri="{FF2B5EF4-FFF2-40B4-BE49-F238E27FC236}">
                <a16:creationId xmlns:a16="http://schemas.microsoft.com/office/drawing/2014/main" id="{277A0B95-B1DA-46AE-B25A-C96DFE93BA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6570" y="7005573"/>
            <a:ext cx="609600" cy="609600"/>
          </a:xfrm>
          <a:prstGeom prst="rect">
            <a:avLst/>
          </a:prstGeom>
        </p:spPr>
      </p:pic>
    </p:spTree>
    <p:extLst>
      <p:ext uri="{BB962C8B-B14F-4D97-AF65-F5344CB8AC3E}">
        <p14:creationId xmlns:p14="http://schemas.microsoft.com/office/powerpoint/2010/main" val="13331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1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DC0C71-7B4E-4E58-9AAB-DAA193323165}"/>
              </a:ext>
            </a:extLst>
          </p:cNvPr>
          <p:cNvPicPr>
            <a:picLocks noChangeAspect="1"/>
          </p:cNvPicPr>
          <p:nvPr/>
        </p:nvPicPr>
        <p:blipFill>
          <a:blip r:embed="rId4"/>
          <a:stretch>
            <a:fillRect/>
          </a:stretch>
        </p:blipFill>
        <p:spPr>
          <a:xfrm>
            <a:off x="7010400" y="2857500"/>
            <a:ext cx="3972183" cy="2631826"/>
          </a:xfrm>
          <a:prstGeom prst="rect">
            <a:avLst/>
          </a:prstGeom>
        </p:spPr>
      </p:pic>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24</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19846"/>
            <a:ext cx="8745522" cy="882505"/>
          </a:xfrm>
        </p:spPr>
        <p:txBody>
          <a:bodyPr/>
          <a:lstStyle/>
          <a:p>
            <a:r>
              <a:rPr lang="en-US" dirty="0"/>
              <a:t>Plumbing Plan Review (2 of 4)</a:t>
            </a:r>
          </a:p>
        </p:txBody>
      </p:sp>
      <p:sp>
        <p:nvSpPr>
          <p:cNvPr id="5" name="TextBox 4">
            <a:extLst>
              <a:ext uri="{FF2B5EF4-FFF2-40B4-BE49-F238E27FC236}">
                <a16:creationId xmlns:a16="http://schemas.microsoft.com/office/drawing/2014/main" id="{852C5D2C-905C-486D-A83E-8D0A5334BB88}"/>
              </a:ext>
            </a:extLst>
          </p:cNvPr>
          <p:cNvSpPr txBox="1"/>
          <p:nvPr/>
        </p:nvSpPr>
        <p:spPr>
          <a:xfrm>
            <a:off x="894298" y="1516183"/>
            <a:ext cx="5057578" cy="5047536"/>
          </a:xfrm>
          <a:prstGeom prst="rect">
            <a:avLst/>
          </a:prstGeom>
          <a:noFill/>
        </p:spPr>
        <p:txBody>
          <a:bodyPr wrap="square" rtlCol="0">
            <a:spAutoFit/>
          </a:bodyPr>
          <a:lstStyle/>
          <a:p>
            <a:pPr algn="l"/>
            <a:r>
              <a:rPr lang="en-US" sz="2000" b="1" i="0" dirty="0">
                <a:solidFill>
                  <a:srgbClr val="36426F"/>
                </a:solidFill>
                <a:effectLst/>
              </a:rPr>
              <a:t>Requirements for submitting plans</a:t>
            </a:r>
          </a:p>
          <a:p>
            <a:pPr algn="l"/>
            <a:r>
              <a:rPr lang="en-US" b="0" i="0" dirty="0">
                <a:solidFill>
                  <a:srgbClr val="36426F"/>
                </a:solidFill>
                <a:effectLst/>
              </a:rPr>
              <a:t>Plans must include floor plans to scale; schematics for fuel gas, waste and vent and water piping riser diagrams, and - where appropriate - details such as meter room layout, equipment schedules, backflow prevention device details, elevations and site plans, material and fixture specifications, fixture clearances, etc. Submittals will be accepted from a registered WSSC Water Master Plumber/Gas Fitter or a Registered Maryland Professional Engineer.</a:t>
            </a:r>
          </a:p>
          <a:p>
            <a:pPr algn="l"/>
            <a:endParaRPr lang="en-US" b="0" i="0" dirty="0">
              <a:solidFill>
                <a:srgbClr val="36426F"/>
              </a:solidFill>
              <a:effectLst/>
            </a:endParaRPr>
          </a:p>
          <a:p>
            <a:pPr algn="l"/>
            <a:r>
              <a:rPr lang="en-US" b="0" i="0" dirty="0">
                <a:solidFill>
                  <a:srgbClr val="36426F"/>
                </a:solidFill>
                <a:effectLst/>
              </a:rPr>
              <a:t>Before submitting plans, please see these important notices and the handy checklist:</a:t>
            </a:r>
          </a:p>
          <a:p>
            <a:pPr algn="l"/>
            <a:endParaRPr lang="en-US" b="0" i="0" dirty="0">
              <a:solidFill>
                <a:srgbClr val="676C74"/>
              </a:solidFill>
              <a:effectLst/>
            </a:endParaRPr>
          </a:p>
          <a:p>
            <a:pPr marL="227013" indent="-227013" algn="l">
              <a:buFont typeface="Arial" panose="020B0604020202020204" pitchFamily="34" charset="0"/>
              <a:buChar char="•"/>
            </a:pPr>
            <a:r>
              <a:rPr lang="en-US" b="0" i="0" u="none" strike="noStrike" dirty="0">
                <a:solidFill>
                  <a:srgbClr val="127CBA"/>
                </a:solidFill>
                <a:effectLst/>
                <a:hlinkClick r:id="rId5"/>
              </a:rPr>
              <a:t>Plans Review Fee Announcement</a:t>
            </a:r>
            <a:endParaRPr lang="en-US" dirty="0">
              <a:solidFill>
                <a:srgbClr val="676C74"/>
              </a:solidFill>
            </a:endParaRPr>
          </a:p>
          <a:p>
            <a:pPr marL="227013" indent="-227013" algn="l">
              <a:buFont typeface="Arial" panose="020B0604020202020204" pitchFamily="34" charset="0"/>
              <a:buChar char="•"/>
            </a:pPr>
            <a:r>
              <a:rPr lang="en-US" b="0" i="0" u="none" strike="noStrike" dirty="0">
                <a:solidFill>
                  <a:srgbClr val="127CBA"/>
                </a:solidFill>
                <a:effectLst/>
                <a:hlinkClick r:id="rId6"/>
              </a:rPr>
              <a:t>Plan Review Checklist</a:t>
            </a:r>
            <a:endParaRPr lang="en-US" dirty="0">
              <a:solidFill>
                <a:srgbClr val="676C74"/>
              </a:solidFill>
            </a:endParaRPr>
          </a:p>
          <a:p>
            <a:pPr marL="227013" indent="-227013" algn="l">
              <a:buFont typeface="Arial" panose="020B0604020202020204" pitchFamily="34" charset="0"/>
              <a:buChar char="•"/>
            </a:pPr>
            <a:r>
              <a:rPr lang="en-US" b="0" i="0" u="none" strike="noStrike" dirty="0">
                <a:solidFill>
                  <a:srgbClr val="127CBA"/>
                </a:solidFill>
                <a:effectLst/>
                <a:hlinkClick r:id="rId7"/>
              </a:rPr>
              <a:t>Plans Review Important Reminders</a:t>
            </a:r>
            <a:endParaRPr lang="en-US" sz="1400" dirty="0"/>
          </a:p>
          <a:p>
            <a:pPr marL="285750" indent="-285750">
              <a:buFont typeface="Arial" panose="020B0604020202020204" pitchFamily="34" charset="0"/>
              <a:buChar char="•"/>
            </a:pPr>
            <a:endParaRPr lang="en-US" sz="1400" dirty="0"/>
          </a:p>
        </p:txBody>
      </p:sp>
      <p:sp>
        <p:nvSpPr>
          <p:cNvPr id="7" name="Arrow: Right 6">
            <a:extLst>
              <a:ext uri="{FF2B5EF4-FFF2-40B4-BE49-F238E27FC236}">
                <a16:creationId xmlns:a16="http://schemas.microsoft.com/office/drawing/2014/main" id="{73CB067A-B493-4B7B-B96F-E2EBE96DA4BA}"/>
              </a:ext>
            </a:extLst>
          </p:cNvPr>
          <p:cNvSpPr/>
          <p:nvPr/>
        </p:nvSpPr>
        <p:spPr>
          <a:xfrm>
            <a:off x="6822061" y="1302351"/>
            <a:ext cx="5219047"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4B3D910A-C558-47C4-BF0B-903296ADF914}"/>
              </a:ext>
            </a:extLst>
          </p:cNvPr>
          <p:cNvGrpSpPr/>
          <p:nvPr/>
        </p:nvGrpSpPr>
        <p:grpSpPr>
          <a:xfrm>
            <a:off x="6667500" y="1810604"/>
            <a:ext cx="1255916" cy="988541"/>
            <a:chOff x="1189" y="1308633"/>
            <a:chExt cx="2508727" cy="1744844"/>
          </a:xfrm>
          <a:solidFill>
            <a:srgbClr val="3C4981"/>
          </a:solidFill>
        </p:grpSpPr>
        <p:sp>
          <p:nvSpPr>
            <p:cNvPr id="9" name="Rectangle: Rounded Corners 8">
              <a:extLst>
                <a:ext uri="{FF2B5EF4-FFF2-40B4-BE49-F238E27FC236}">
                  <a16:creationId xmlns:a16="http://schemas.microsoft.com/office/drawing/2014/main" id="{728B117F-5589-4667-B8BA-4AE2076E05E9}"/>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EF797308-C543-4C68-9A6B-5E1FA766FF4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FC63B549-22FC-455C-9826-8203744AD259}"/>
              </a:ext>
            </a:extLst>
          </p:cNvPr>
          <p:cNvGrpSpPr/>
          <p:nvPr/>
        </p:nvGrpSpPr>
        <p:grpSpPr>
          <a:xfrm>
            <a:off x="7947206" y="1810604"/>
            <a:ext cx="1255916" cy="988542"/>
            <a:chOff x="2899622" y="1308633"/>
            <a:chExt cx="2508727" cy="1744844"/>
          </a:xfrm>
          <a:solidFill>
            <a:srgbClr val="8FD16A"/>
          </a:solidFill>
        </p:grpSpPr>
        <p:sp>
          <p:nvSpPr>
            <p:cNvPr id="12" name="Rectangle: Rounded Corners 11">
              <a:extLst>
                <a:ext uri="{FF2B5EF4-FFF2-40B4-BE49-F238E27FC236}">
                  <a16:creationId xmlns:a16="http://schemas.microsoft.com/office/drawing/2014/main" id="{A49A4635-F543-4751-99D8-B9C985DF221C}"/>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01F53762-729A-4EF5-8F3D-5F96B21526A2}"/>
                </a:ext>
              </a:extLst>
            </p:cNvPr>
            <p:cNvSpPr txBox="1"/>
            <p:nvPr/>
          </p:nvSpPr>
          <p:spPr>
            <a:xfrm>
              <a:off x="2932959" y="1422426"/>
              <a:ext cx="2338376"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a:t>
              </a:r>
              <a:r>
                <a:rPr lang="en-US" sz="1100" b="1" dirty="0">
                  <a:solidFill>
                    <a:srgbClr val="3C4981"/>
                  </a:solidFill>
                </a:rPr>
                <a:t>   </a:t>
              </a:r>
              <a:r>
                <a:rPr lang="en-US" sz="1100" b="1" kern="1200" dirty="0">
                  <a:solidFill>
                    <a:srgbClr val="3C4981"/>
                  </a:solidFill>
                </a:rPr>
                <a:t>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dirty="0">
                  <a:solidFill>
                    <a:srgbClr val="3C4981"/>
                  </a:solidFill>
                </a:rPr>
                <a:t>DRP</a:t>
              </a:r>
              <a:endParaRPr lang="en-US" sz="1100" b="1" kern="1200" dirty="0">
                <a:solidFill>
                  <a:srgbClr val="3C4981"/>
                </a:solidFill>
              </a:endParaRPr>
            </a:p>
            <a:p>
              <a:pPr marL="0" lvl="0" indent="0" algn="ctr" defTabSz="1066800">
                <a:lnSpc>
                  <a:spcPct val="90000"/>
                </a:lnSpc>
                <a:spcBef>
                  <a:spcPct val="0"/>
                </a:spcBef>
                <a:spcAft>
                  <a:spcPct val="35000"/>
                </a:spcAft>
                <a:buNone/>
              </a:pPr>
              <a:r>
                <a:rPr lang="en-US" sz="1100" b="1" dirty="0">
                  <a:solidFill>
                    <a:srgbClr val="3C4981"/>
                  </a:solidFill>
                  <a:highlight>
                    <a:srgbClr val="00FFFF"/>
                  </a:highlight>
                </a:rPr>
                <a:t>Plumbing Plan</a:t>
              </a:r>
              <a:endParaRPr lang="en-US" sz="1100" b="1" kern="1200" dirty="0">
                <a:solidFill>
                  <a:srgbClr val="3C4981"/>
                </a:solidFill>
                <a:highlight>
                  <a:srgbClr val="00FFFF"/>
                </a:highlight>
              </a:endParaRPr>
            </a:p>
          </p:txBody>
        </p:sp>
      </p:grpSp>
      <p:grpSp>
        <p:nvGrpSpPr>
          <p:cNvPr id="14" name="Group 13">
            <a:extLst>
              <a:ext uri="{FF2B5EF4-FFF2-40B4-BE49-F238E27FC236}">
                <a16:creationId xmlns:a16="http://schemas.microsoft.com/office/drawing/2014/main" id="{2CFE3930-6B91-4ABD-8672-692BD025BEE0}"/>
              </a:ext>
            </a:extLst>
          </p:cNvPr>
          <p:cNvGrpSpPr/>
          <p:nvPr/>
        </p:nvGrpSpPr>
        <p:grpSpPr>
          <a:xfrm>
            <a:off x="9226912" y="1810604"/>
            <a:ext cx="1596043" cy="988541"/>
            <a:chOff x="5798055" y="1308633"/>
            <a:chExt cx="2857114" cy="1744844"/>
          </a:xfrm>
        </p:grpSpPr>
        <p:sp>
          <p:nvSpPr>
            <p:cNvPr id="15" name="Rectangle: Rounded Corners 14">
              <a:extLst>
                <a:ext uri="{FF2B5EF4-FFF2-40B4-BE49-F238E27FC236}">
                  <a16:creationId xmlns:a16="http://schemas.microsoft.com/office/drawing/2014/main" id="{888A85EC-EC6A-4FE4-94EB-84941DB04B70}"/>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C4DE531A-25E3-4AEA-B6FC-2CEE217EB226}"/>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sp>
        <p:nvSpPr>
          <p:cNvPr id="17" name="Rectangle 16">
            <a:extLst>
              <a:ext uri="{FF2B5EF4-FFF2-40B4-BE49-F238E27FC236}">
                <a16:creationId xmlns:a16="http://schemas.microsoft.com/office/drawing/2014/main" id="{7DC0BF2C-5185-479E-8C4B-5110C37F0DC5}"/>
              </a:ext>
            </a:extLst>
          </p:cNvPr>
          <p:cNvSpPr/>
          <p:nvPr/>
        </p:nvSpPr>
        <p:spPr>
          <a:xfrm>
            <a:off x="7618603" y="5499435"/>
            <a:ext cx="3363980" cy="938719"/>
          </a:xfrm>
          <a:prstGeom prst="rect">
            <a:avLst/>
          </a:prstGeom>
          <a:solidFill>
            <a:srgbClr val="36426F"/>
          </a:solidFill>
        </p:spPr>
        <p:txBody>
          <a:bodyPr wrap="square">
            <a:spAutoFit/>
          </a:bodyPr>
          <a:lstStyle/>
          <a:p>
            <a:r>
              <a:rPr lang="en-US" sz="1300" b="1" dirty="0">
                <a:solidFill>
                  <a:schemeClr val="bg1"/>
                </a:solidFill>
              </a:rPr>
              <a:t>Contacts</a:t>
            </a:r>
            <a:endParaRPr lang="en-US" sz="1300" dirty="0">
              <a:solidFill>
                <a:schemeClr val="bg1"/>
              </a:solidFill>
            </a:endParaRPr>
          </a:p>
          <a:p>
            <a:pPr marL="285750" indent="-285750">
              <a:buFont typeface="Arial" panose="020B0604020202020204" pitchFamily="34" charset="0"/>
              <a:buChar char="•"/>
            </a:pPr>
            <a:r>
              <a:rPr lang="en-US" sz="1400" b="0" i="0" dirty="0">
                <a:solidFill>
                  <a:schemeClr val="bg1"/>
                </a:solidFill>
                <a:effectLst/>
                <a:latin typeface="GillSans"/>
              </a:rPr>
              <a:t>Plan Review 301-206-8886 </a:t>
            </a:r>
            <a:br>
              <a:rPr lang="en-US" sz="1400" b="0" i="0" dirty="0">
                <a:solidFill>
                  <a:schemeClr val="bg1"/>
                </a:solidFill>
                <a:effectLst/>
                <a:latin typeface="GillSans"/>
              </a:rPr>
            </a:br>
            <a:r>
              <a:rPr lang="en-US" sz="1400" b="0" i="0" dirty="0">
                <a:solidFill>
                  <a:schemeClr val="bg1"/>
                </a:solidFill>
                <a:effectLst/>
                <a:latin typeface="GillSans"/>
              </a:rPr>
              <a:t>(1-800-828-6439, extension 8886) </a:t>
            </a:r>
          </a:p>
          <a:p>
            <a:pPr marL="285750" indent="-285750">
              <a:buFont typeface="Arial" panose="020B0604020202020204" pitchFamily="34" charset="0"/>
              <a:buChar char="•"/>
            </a:pPr>
            <a:r>
              <a:rPr lang="en-US" sz="1400" b="0" i="0" u="none" strike="noStrike" dirty="0">
                <a:solidFill>
                  <a:schemeClr val="bg1"/>
                </a:solidFill>
                <a:effectLst/>
                <a:latin typeface="GillSans"/>
                <a:hlinkClick r:id="rId8">
                  <a:extLst>
                    <a:ext uri="{A12FA001-AC4F-418D-AE19-62706E023703}">
                      <ahyp:hlinkClr xmlns:ahyp="http://schemas.microsoft.com/office/drawing/2018/hyperlinkcolor" val="tx"/>
                    </a:ext>
                  </a:extLst>
                </a:hlinkClick>
              </a:rPr>
              <a:t>PlumbingPlansReview@wsscwater.com</a:t>
            </a:r>
            <a:endParaRPr lang="en-US" sz="1300" dirty="0">
              <a:solidFill>
                <a:schemeClr val="bg1"/>
              </a:solidFill>
              <a:ea typeface="+mn-lt"/>
              <a:cs typeface="+mn-lt"/>
            </a:endParaRPr>
          </a:p>
        </p:txBody>
      </p:sp>
      <p:pic>
        <p:nvPicPr>
          <p:cNvPr id="19" name="Recorded Sound">
            <a:hlinkClick r:id="" action="ppaction://media"/>
            <a:extLst>
              <a:ext uri="{FF2B5EF4-FFF2-40B4-BE49-F238E27FC236}">
                <a16:creationId xmlns:a16="http://schemas.microsoft.com/office/drawing/2014/main" id="{277A0B95-B1DA-46AE-B25A-C96DFE93BA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47076" y="7035719"/>
            <a:ext cx="609600" cy="609600"/>
          </a:xfrm>
          <a:prstGeom prst="rect">
            <a:avLst/>
          </a:prstGeom>
        </p:spPr>
      </p:pic>
    </p:spTree>
    <p:extLst>
      <p:ext uri="{BB962C8B-B14F-4D97-AF65-F5344CB8AC3E}">
        <p14:creationId xmlns:p14="http://schemas.microsoft.com/office/powerpoint/2010/main" val="34264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1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DC0C71-7B4E-4E58-9AAB-DAA193323165}"/>
              </a:ext>
            </a:extLst>
          </p:cNvPr>
          <p:cNvPicPr>
            <a:picLocks noChangeAspect="1"/>
          </p:cNvPicPr>
          <p:nvPr/>
        </p:nvPicPr>
        <p:blipFill>
          <a:blip r:embed="rId4"/>
          <a:stretch>
            <a:fillRect/>
          </a:stretch>
        </p:blipFill>
        <p:spPr>
          <a:xfrm>
            <a:off x="7010400" y="2861073"/>
            <a:ext cx="3972183" cy="2631826"/>
          </a:xfrm>
          <a:prstGeom prst="rect">
            <a:avLst/>
          </a:prstGeom>
        </p:spPr>
      </p:pic>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25</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28"/>
            <a:ext cx="8745522" cy="882505"/>
          </a:xfrm>
        </p:spPr>
        <p:txBody>
          <a:bodyPr/>
          <a:lstStyle/>
          <a:p>
            <a:r>
              <a:rPr lang="en-US" dirty="0"/>
              <a:t>Plumbing Plan Review (3 of 4)</a:t>
            </a:r>
          </a:p>
        </p:txBody>
      </p:sp>
      <p:sp>
        <p:nvSpPr>
          <p:cNvPr id="7" name="Arrow: Right 6">
            <a:extLst>
              <a:ext uri="{FF2B5EF4-FFF2-40B4-BE49-F238E27FC236}">
                <a16:creationId xmlns:a16="http://schemas.microsoft.com/office/drawing/2014/main" id="{73CB067A-B493-4B7B-B96F-E2EBE96DA4BA}"/>
              </a:ext>
            </a:extLst>
          </p:cNvPr>
          <p:cNvSpPr/>
          <p:nvPr/>
        </p:nvSpPr>
        <p:spPr>
          <a:xfrm>
            <a:off x="6828160" y="1335736"/>
            <a:ext cx="5363839"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4B3D910A-C558-47C4-BF0B-903296ADF914}"/>
              </a:ext>
            </a:extLst>
          </p:cNvPr>
          <p:cNvGrpSpPr/>
          <p:nvPr/>
        </p:nvGrpSpPr>
        <p:grpSpPr>
          <a:xfrm>
            <a:off x="6673599" y="1843989"/>
            <a:ext cx="1255916" cy="988541"/>
            <a:chOff x="1189" y="1308633"/>
            <a:chExt cx="2508727" cy="1744844"/>
          </a:xfrm>
          <a:solidFill>
            <a:srgbClr val="3C4981"/>
          </a:solidFill>
        </p:grpSpPr>
        <p:sp>
          <p:nvSpPr>
            <p:cNvPr id="9" name="Rectangle: Rounded Corners 8">
              <a:extLst>
                <a:ext uri="{FF2B5EF4-FFF2-40B4-BE49-F238E27FC236}">
                  <a16:creationId xmlns:a16="http://schemas.microsoft.com/office/drawing/2014/main" id="{728B117F-5589-4667-B8BA-4AE2076E05E9}"/>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EF797308-C543-4C68-9A6B-5E1FA766FF4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FC63B549-22FC-455C-9826-8203744AD259}"/>
              </a:ext>
            </a:extLst>
          </p:cNvPr>
          <p:cNvGrpSpPr/>
          <p:nvPr/>
        </p:nvGrpSpPr>
        <p:grpSpPr>
          <a:xfrm>
            <a:off x="7953305" y="1828799"/>
            <a:ext cx="1255916" cy="1003731"/>
            <a:chOff x="2899622" y="1308633"/>
            <a:chExt cx="2508727" cy="1744844"/>
          </a:xfrm>
          <a:solidFill>
            <a:srgbClr val="8FD16A"/>
          </a:solidFill>
        </p:grpSpPr>
        <p:sp>
          <p:nvSpPr>
            <p:cNvPr id="12" name="Rectangle: Rounded Corners 11">
              <a:extLst>
                <a:ext uri="{FF2B5EF4-FFF2-40B4-BE49-F238E27FC236}">
                  <a16:creationId xmlns:a16="http://schemas.microsoft.com/office/drawing/2014/main" id="{A49A4635-F543-4751-99D8-B9C985DF221C}"/>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01F53762-729A-4EF5-8F3D-5F96B21526A2}"/>
                </a:ext>
              </a:extLst>
            </p:cNvPr>
            <p:cNvSpPr txBox="1"/>
            <p:nvPr/>
          </p:nvSpPr>
          <p:spPr>
            <a:xfrm>
              <a:off x="2932959" y="1422426"/>
              <a:ext cx="2338376"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dirty="0">
                  <a:solidFill>
                    <a:srgbClr val="3C4981"/>
                  </a:solidFill>
                </a:rPr>
                <a:t>DRP</a:t>
              </a:r>
              <a:endParaRPr lang="en-US" sz="1100" b="1" kern="1200" dirty="0">
                <a:solidFill>
                  <a:srgbClr val="3C4981"/>
                </a:solidFill>
              </a:endParaRPr>
            </a:p>
            <a:p>
              <a:pPr marL="0" lvl="0" indent="0" algn="ctr" defTabSz="1066800">
                <a:lnSpc>
                  <a:spcPct val="90000"/>
                </a:lnSpc>
                <a:spcBef>
                  <a:spcPct val="0"/>
                </a:spcBef>
                <a:spcAft>
                  <a:spcPct val="35000"/>
                </a:spcAft>
                <a:buNone/>
              </a:pPr>
              <a:r>
                <a:rPr lang="en-US" sz="1100" b="1" dirty="0">
                  <a:solidFill>
                    <a:srgbClr val="3C4981"/>
                  </a:solidFill>
                  <a:highlight>
                    <a:srgbClr val="00FFFF"/>
                  </a:highlight>
                </a:rPr>
                <a:t>Plumbing Plan</a:t>
              </a:r>
              <a:endParaRPr lang="en-US" sz="1100" b="1" kern="1200" dirty="0">
                <a:solidFill>
                  <a:srgbClr val="3C4981"/>
                </a:solidFill>
                <a:highlight>
                  <a:srgbClr val="00FFFF"/>
                </a:highlight>
              </a:endParaRPr>
            </a:p>
          </p:txBody>
        </p:sp>
      </p:grpSp>
      <p:grpSp>
        <p:nvGrpSpPr>
          <p:cNvPr id="14" name="Group 13">
            <a:extLst>
              <a:ext uri="{FF2B5EF4-FFF2-40B4-BE49-F238E27FC236}">
                <a16:creationId xmlns:a16="http://schemas.microsoft.com/office/drawing/2014/main" id="{2CFE3930-6B91-4ABD-8672-692BD025BEE0}"/>
              </a:ext>
            </a:extLst>
          </p:cNvPr>
          <p:cNvGrpSpPr/>
          <p:nvPr/>
        </p:nvGrpSpPr>
        <p:grpSpPr>
          <a:xfrm>
            <a:off x="9233011" y="1843989"/>
            <a:ext cx="1596043" cy="988541"/>
            <a:chOff x="5798055" y="1308633"/>
            <a:chExt cx="2857114" cy="1744844"/>
          </a:xfrm>
        </p:grpSpPr>
        <p:sp>
          <p:nvSpPr>
            <p:cNvPr id="15" name="Rectangle: Rounded Corners 14">
              <a:extLst>
                <a:ext uri="{FF2B5EF4-FFF2-40B4-BE49-F238E27FC236}">
                  <a16:creationId xmlns:a16="http://schemas.microsoft.com/office/drawing/2014/main" id="{888A85EC-EC6A-4FE4-94EB-84941DB04B70}"/>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C4DE531A-25E3-4AEA-B6FC-2CEE217EB226}"/>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sp>
        <p:nvSpPr>
          <p:cNvPr id="19" name="TextBox 18">
            <a:extLst>
              <a:ext uri="{FF2B5EF4-FFF2-40B4-BE49-F238E27FC236}">
                <a16:creationId xmlns:a16="http://schemas.microsoft.com/office/drawing/2014/main" id="{508B92E2-3219-4205-8001-6D0719EF7D4C}"/>
              </a:ext>
            </a:extLst>
          </p:cNvPr>
          <p:cNvSpPr txBox="1"/>
          <p:nvPr/>
        </p:nvSpPr>
        <p:spPr>
          <a:xfrm>
            <a:off x="866773" y="1370447"/>
            <a:ext cx="5229227" cy="4493538"/>
          </a:xfrm>
          <a:prstGeom prst="rect">
            <a:avLst/>
          </a:prstGeom>
          <a:noFill/>
        </p:spPr>
        <p:txBody>
          <a:bodyPr wrap="square" rtlCol="0">
            <a:spAutoFit/>
          </a:bodyPr>
          <a:lstStyle/>
          <a:p>
            <a:pPr algn="l"/>
            <a:r>
              <a:rPr lang="en-US" sz="2000" b="1" i="0" dirty="0">
                <a:solidFill>
                  <a:srgbClr val="3C4981"/>
                </a:solidFill>
                <a:effectLst/>
              </a:rPr>
              <a:t>Submitting plans electronically</a:t>
            </a:r>
          </a:p>
          <a:p>
            <a:pPr algn="l"/>
            <a:r>
              <a:rPr lang="en-US" sz="1400" b="0" i="0" dirty="0">
                <a:solidFill>
                  <a:srgbClr val="3C4981"/>
                </a:solidFill>
                <a:effectLst/>
              </a:rPr>
              <a:t>An applicant first must apply for a Long Form Plumbing /Fuel Gas Permit via WSSC Water’s </a:t>
            </a:r>
            <a:r>
              <a:rPr lang="en-US" sz="1400" b="0" i="0" dirty="0" err="1">
                <a:solidFill>
                  <a:srgbClr val="3C4981"/>
                </a:solidFill>
                <a:effectLst/>
              </a:rPr>
              <a:t>ePermitting</a:t>
            </a:r>
            <a:r>
              <a:rPr lang="en-US" sz="1400" b="0" i="0" dirty="0">
                <a:solidFill>
                  <a:srgbClr val="3C4981"/>
                </a:solidFill>
                <a:effectLst/>
              </a:rPr>
              <a:t> electronic permit system. The Permits Services Section will review the application, then forward it to the Plans Review office, which determines if plans are required and assigns a plan number. When the plan number is assigned, an email is sent to the applicant to let them know plans can be uploaded into </a:t>
            </a:r>
            <a:r>
              <a:rPr lang="en-US" sz="1400" b="0" i="0" dirty="0" err="1">
                <a:solidFill>
                  <a:srgbClr val="3C4981"/>
                </a:solidFill>
                <a:effectLst/>
              </a:rPr>
              <a:t>ePlan</a:t>
            </a:r>
            <a:r>
              <a:rPr lang="en-US" sz="1400" b="0" i="0" dirty="0">
                <a:solidFill>
                  <a:srgbClr val="3C4981"/>
                </a:solidFill>
                <a:effectLst/>
              </a:rPr>
              <a:t> Review.</a:t>
            </a:r>
          </a:p>
          <a:p>
            <a:pPr marL="227013" indent="-227013" algn="l">
              <a:buFont typeface="Arial" panose="020B0604020202020204" pitchFamily="34" charset="0"/>
              <a:buChar char="•"/>
            </a:pPr>
            <a:r>
              <a:rPr lang="en-US" sz="1400" b="0" i="0" dirty="0">
                <a:solidFill>
                  <a:srgbClr val="3C4981"/>
                </a:solidFill>
                <a:effectLst/>
              </a:rPr>
              <a:t>Where only Master Plumber/Gasfitter was designated on the permit application, the plumber will receive the Applicant Upload email notice, and only that designated licensee can upload it into </a:t>
            </a:r>
            <a:r>
              <a:rPr lang="en-US" sz="1400" b="0" i="0" dirty="0" err="1">
                <a:solidFill>
                  <a:srgbClr val="3C4981"/>
                </a:solidFill>
                <a:effectLst/>
              </a:rPr>
              <a:t>ePlan</a:t>
            </a:r>
            <a:r>
              <a:rPr lang="en-US" sz="1400" b="0" i="0" dirty="0">
                <a:solidFill>
                  <a:srgbClr val="3C4981"/>
                </a:solidFill>
                <a:effectLst/>
              </a:rPr>
              <a:t> Review.</a:t>
            </a:r>
          </a:p>
          <a:p>
            <a:pPr marL="227013" indent="-227013" algn="l">
              <a:buFont typeface="Arial" panose="020B0604020202020204" pitchFamily="34" charset="0"/>
              <a:buChar char="•"/>
            </a:pPr>
            <a:r>
              <a:rPr lang="en-US" sz="1400" b="0" i="0" dirty="0">
                <a:solidFill>
                  <a:srgbClr val="3C4981"/>
                </a:solidFill>
                <a:effectLst/>
              </a:rPr>
              <a:t>Where a “Plans Submitter” was designated on the permit application, the Plans Submitter will receive the Applicant Upload email notice, and only the Plans Submitter can upload into </a:t>
            </a:r>
            <a:r>
              <a:rPr lang="en-US" sz="1400" b="0" i="0" dirty="0" err="1">
                <a:solidFill>
                  <a:srgbClr val="3C4981"/>
                </a:solidFill>
                <a:effectLst/>
              </a:rPr>
              <a:t>ePlan</a:t>
            </a:r>
            <a:r>
              <a:rPr lang="en-US" sz="1400" b="0" i="0" dirty="0">
                <a:solidFill>
                  <a:srgbClr val="3C4981"/>
                </a:solidFill>
                <a:effectLst/>
              </a:rPr>
              <a:t> Review. The licensee may only view the project.</a:t>
            </a:r>
          </a:p>
          <a:p>
            <a:pPr marL="227013" indent="-227013" algn="l">
              <a:buFont typeface="Arial" panose="020B0604020202020204" pitchFamily="34" charset="0"/>
              <a:buChar char="•"/>
            </a:pPr>
            <a:r>
              <a:rPr lang="en-US" sz="1400" b="0" i="0" dirty="0">
                <a:solidFill>
                  <a:srgbClr val="3C4981"/>
                </a:solidFill>
                <a:effectLst/>
              </a:rPr>
              <a:t>Where an engineer submits on behalf of a project, they must be selected as a Plans Submitter on the permit application to upload.</a:t>
            </a:r>
          </a:p>
          <a:p>
            <a:pPr marL="227013" indent="-227013" algn="l">
              <a:buFont typeface="Arial" panose="020B0604020202020204" pitchFamily="34" charset="0"/>
              <a:buChar char="•"/>
            </a:pPr>
            <a:r>
              <a:rPr lang="en-US" sz="1400" b="0" i="0" dirty="0">
                <a:solidFill>
                  <a:srgbClr val="3C4981"/>
                </a:solidFill>
                <a:effectLst/>
              </a:rPr>
              <a:t>New Users: The initial email you receive for the </a:t>
            </a:r>
            <a:r>
              <a:rPr lang="en-US" sz="1400" b="0" i="0" dirty="0" err="1">
                <a:solidFill>
                  <a:srgbClr val="3C4981"/>
                </a:solidFill>
                <a:effectLst/>
              </a:rPr>
              <a:t>ePlan</a:t>
            </a:r>
            <a:r>
              <a:rPr lang="en-US" sz="1400" b="0" i="0" dirty="0">
                <a:solidFill>
                  <a:srgbClr val="3C4981"/>
                </a:solidFill>
                <a:effectLst/>
              </a:rPr>
              <a:t> Review system will include a temporary password for registering</a:t>
            </a:r>
            <a:r>
              <a:rPr lang="en-US" sz="1400" b="0" i="0" dirty="0">
                <a:solidFill>
                  <a:srgbClr val="3C4981"/>
                </a:solidFill>
                <a:effectLst/>
                <a:latin typeface="GillSans"/>
              </a:rPr>
              <a:t>.</a:t>
            </a:r>
            <a:endParaRPr lang="en-US" sz="1200" dirty="0"/>
          </a:p>
        </p:txBody>
      </p:sp>
      <p:pic>
        <p:nvPicPr>
          <p:cNvPr id="20" name="Recorded Sound">
            <a:hlinkClick r:id="" action="ppaction://media"/>
            <a:extLst>
              <a:ext uri="{FF2B5EF4-FFF2-40B4-BE49-F238E27FC236}">
                <a16:creationId xmlns:a16="http://schemas.microsoft.com/office/drawing/2014/main" id="{FD6D918A-7A47-4EEE-B717-DBE74A728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6953981"/>
            <a:ext cx="609600" cy="609600"/>
          </a:xfrm>
          <a:prstGeom prst="rect">
            <a:avLst/>
          </a:prstGeom>
        </p:spPr>
      </p:pic>
      <p:sp>
        <p:nvSpPr>
          <p:cNvPr id="3" name="Rectangle 2">
            <a:extLst>
              <a:ext uri="{FF2B5EF4-FFF2-40B4-BE49-F238E27FC236}">
                <a16:creationId xmlns:a16="http://schemas.microsoft.com/office/drawing/2014/main" id="{B0BD5813-D6F5-425F-8124-20CBEBA61007}"/>
              </a:ext>
            </a:extLst>
          </p:cNvPr>
          <p:cNvSpPr/>
          <p:nvPr/>
        </p:nvSpPr>
        <p:spPr>
          <a:xfrm>
            <a:off x="7723710" y="5455265"/>
            <a:ext cx="3355272" cy="938719"/>
          </a:xfrm>
          <a:prstGeom prst="rect">
            <a:avLst/>
          </a:prstGeom>
          <a:solidFill>
            <a:srgbClr val="36426F"/>
          </a:solidFill>
        </p:spPr>
        <p:txBody>
          <a:bodyPr wrap="square">
            <a:spAutoFit/>
          </a:bodyPr>
          <a:lstStyle/>
          <a:p>
            <a:r>
              <a:rPr lang="en-US" sz="1300" b="1" dirty="0">
                <a:solidFill>
                  <a:schemeClr val="bg1"/>
                </a:solidFill>
              </a:rPr>
              <a:t>Contacts</a:t>
            </a:r>
            <a:endParaRPr lang="en-US" sz="1300" dirty="0">
              <a:solidFill>
                <a:schemeClr val="bg1"/>
              </a:solidFill>
            </a:endParaRPr>
          </a:p>
          <a:p>
            <a:pPr marL="285750" indent="-285750">
              <a:buFont typeface="Arial" panose="020B0604020202020204" pitchFamily="34" charset="0"/>
              <a:buChar char="•"/>
            </a:pPr>
            <a:r>
              <a:rPr lang="en-US" sz="1400" b="0" i="0" dirty="0">
                <a:solidFill>
                  <a:schemeClr val="bg1"/>
                </a:solidFill>
                <a:effectLst/>
                <a:latin typeface="GillSans"/>
              </a:rPr>
              <a:t>Plan Review 301-206-8886 </a:t>
            </a:r>
            <a:br>
              <a:rPr lang="en-US" sz="1400" b="0" i="0" dirty="0">
                <a:solidFill>
                  <a:schemeClr val="bg1"/>
                </a:solidFill>
                <a:effectLst/>
                <a:latin typeface="GillSans"/>
              </a:rPr>
            </a:br>
            <a:r>
              <a:rPr lang="en-US" sz="1400" b="0" i="0" dirty="0">
                <a:solidFill>
                  <a:schemeClr val="bg1"/>
                </a:solidFill>
                <a:effectLst/>
                <a:latin typeface="GillSans"/>
              </a:rPr>
              <a:t>(1-800-828-6439, extension 8886) </a:t>
            </a:r>
          </a:p>
          <a:p>
            <a:pPr marL="285750" indent="-285750">
              <a:buFont typeface="Arial" panose="020B0604020202020204" pitchFamily="34" charset="0"/>
              <a:buChar char="•"/>
            </a:pPr>
            <a:r>
              <a:rPr lang="en-US" sz="1400" b="0" i="0" u="none" strike="noStrike" dirty="0">
                <a:solidFill>
                  <a:schemeClr val="bg1"/>
                </a:solidFill>
                <a:effectLst/>
                <a:latin typeface="GillSans"/>
                <a:hlinkClick r:id="rId6">
                  <a:extLst>
                    <a:ext uri="{A12FA001-AC4F-418D-AE19-62706E023703}">
                      <ahyp:hlinkClr xmlns:ahyp="http://schemas.microsoft.com/office/drawing/2018/hyperlinkcolor" val="tx"/>
                    </a:ext>
                  </a:extLst>
                </a:hlinkClick>
              </a:rPr>
              <a:t>PlumbingPlansReview@wsscwater.com</a:t>
            </a:r>
            <a:endParaRPr lang="en-US" sz="1300" dirty="0">
              <a:solidFill>
                <a:schemeClr val="bg1"/>
              </a:solidFill>
              <a:ea typeface="+mn-lt"/>
              <a:cs typeface="+mn-lt"/>
            </a:endParaRPr>
          </a:p>
        </p:txBody>
      </p:sp>
    </p:spTree>
    <p:extLst>
      <p:ext uri="{BB962C8B-B14F-4D97-AF65-F5344CB8AC3E}">
        <p14:creationId xmlns:p14="http://schemas.microsoft.com/office/powerpoint/2010/main" val="29658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7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DC0C71-7B4E-4E58-9AAB-DAA193323165}"/>
              </a:ext>
            </a:extLst>
          </p:cNvPr>
          <p:cNvPicPr>
            <a:picLocks noChangeAspect="1"/>
          </p:cNvPicPr>
          <p:nvPr/>
        </p:nvPicPr>
        <p:blipFill>
          <a:blip r:embed="rId4"/>
          <a:stretch>
            <a:fillRect/>
          </a:stretch>
        </p:blipFill>
        <p:spPr>
          <a:xfrm>
            <a:off x="6996916" y="2877122"/>
            <a:ext cx="3972183" cy="2631826"/>
          </a:xfrm>
          <a:prstGeom prst="rect">
            <a:avLst/>
          </a:prstGeom>
        </p:spPr>
      </p:pic>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26</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11138"/>
            <a:ext cx="8745522" cy="882505"/>
          </a:xfrm>
        </p:spPr>
        <p:txBody>
          <a:bodyPr/>
          <a:lstStyle/>
          <a:p>
            <a:r>
              <a:rPr lang="en-US" dirty="0"/>
              <a:t>Plumbing Plan Review (4 of 4)</a:t>
            </a:r>
          </a:p>
        </p:txBody>
      </p:sp>
      <p:sp>
        <p:nvSpPr>
          <p:cNvPr id="7" name="Arrow: Right 6">
            <a:extLst>
              <a:ext uri="{FF2B5EF4-FFF2-40B4-BE49-F238E27FC236}">
                <a16:creationId xmlns:a16="http://schemas.microsoft.com/office/drawing/2014/main" id="{73CB067A-B493-4B7B-B96F-E2EBE96DA4BA}"/>
              </a:ext>
            </a:extLst>
          </p:cNvPr>
          <p:cNvSpPr/>
          <p:nvPr/>
        </p:nvSpPr>
        <p:spPr>
          <a:xfrm>
            <a:off x="6846678" y="1138315"/>
            <a:ext cx="5275912"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4B3D910A-C558-47C4-BF0B-903296ADF914}"/>
              </a:ext>
            </a:extLst>
          </p:cNvPr>
          <p:cNvGrpSpPr/>
          <p:nvPr/>
        </p:nvGrpSpPr>
        <p:grpSpPr>
          <a:xfrm>
            <a:off x="6692116" y="1646568"/>
            <a:ext cx="1255916" cy="988541"/>
            <a:chOff x="1189" y="1308633"/>
            <a:chExt cx="2508727" cy="1744844"/>
          </a:xfrm>
          <a:solidFill>
            <a:srgbClr val="3C4981"/>
          </a:solidFill>
        </p:grpSpPr>
        <p:sp>
          <p:nvSpPr>
            <p:cNvPr id="9" name="Rectangle: Rounded Corners 8">
              <a:extLst>
                <a:ext uri="{FF2B5EF4-FFF2-40B4-BE49-F238E27FC236}">
                  <a16:creationId xmlns:a16="http://schemas.microsoft.com/office/drawing/2014/main" id="{728B117F-5589-4667-B8BA-4AE2076E05E9}"/>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EF797308-C543-4C68-9A6B-5E1FA766FF4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FC63B549-22FC-455C-9826-8203744AD259}"/>
              </a:ext>
            </a:extLst>
          </p:cNvPr>
          <p:cNvGrpSpPr/>
          <p:nvPr/>
        </p:nvGrpSpPr>
        <p:grpSpPr>
          <a:xfrm>
            <a:off x="7971822" y="1646568"/>
            <a:ext cx="1255916" cy="988542"/>
            <a:chOff x="2899622" y="1308633"/>
            <a:chExt cx="2508727" cy="1744844"/>
          </a:xfrm>
          <a:solidFill>
            <a:srgbClr val="8FD16A"/>
          </a:solidFill>
        </p:grpSpPr>
        <p:sp>
          <p:nvSpPr>
            <p:cNvPr id="12" name="Rectangle: Rounded Corners 11">
              <a:extLst>
                <a:ext uri="{FF2B5EF4-FFF2-40B4-BE49-F238E27FC236}">
                  <a16:creationId xmlns:a16="http://schemas.microsoft.com/office/drawing/2014/main" id="{A49A4635-F543-4751-99D8-B9C985DF221C}"/>
                </a:ext>
              </a:extLst>
            </p:cNvPr>
            <p:cNvSpPr/>
            <p:nvPr/>
          </p:nvSpPr>
          <p:spPr>
            <a:xfrm>
              <a:off x="2899622"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01F53762-729A-4EF5-8F3D-5F96B21526A2}"/>
                </a:ext>
              </a:extLst>
            </p:cNvPr>
            <p:cNvSpPr txBox="1"/>
            <p:nvPr/>
          </p:nvSpPr>
          <p:spPr>
            <a:xfrm>
              <a:off x="2932959" y="1422426"/>
              <a:ext cx="2338376"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2 - Design</a:t>
              </a:r>
            </a:p>
            <a:p>
              <a:pPr marL="0" lvl="0" indent="0" algn="ctr" defTabSz="1066800">
                <a:lnSpc>
                  <a:spcPct val="90000"/>
                </a:lnSpc>
                <a:spcBef>
                  <a:spcPct val="0"/>
                </a:spcBef>
                <a:spcAft>
                  <a:spcPct val="35000"/>
                </a:spcAft>
                <a:buNone/>
              </a:pPr>
              <a:r>
                <a:rPr lang="en-US" sz="1100" b="1" kern="1200" dirty="0">
                  <a:solidFill>
                    <a:srgbClr val="3C4981"/>
                  </a:solidFill>
                </a:rPr>
                <a:t>SEP   SUP </a:t>
              </a:r>
            </a:p>
            <a:p>
              <a:pPr marL="0" lvl="0" indent="0" algn="ctr" defTabSz="1066800">
                <a:lnSpc>
                  <a:spcPct val="90000"/>
                </a:lnSpc>
                <a:spcBef>
                  <a:spcPct val="0"/>
                </a:spcBef>
                <a:spcAft>
                  <a:spcPct val="35000"/>
                </a:spcAft>
                <a:buNone/>
              </a:pPr>
              <a:r>
                <a:rPr lang="en-US" sz="1100" b="1" kern="1200" dirty="0">
                  <a:solidFill>
                    <a:srgbClr val="3C4981"/>
                  </a:solidFill>
                </a:rPr>
                <a:t>SCP   </a:t>
              </a:r>
              <a:r>
                <a:rPr lang="en-US" sz="1100" b="1" dirty="0">
                  <a:solidFill>
                    <a:srgbClr val="3C4981"/>
                  </a:solidFill>
                </a:rPr>
                <a:t>DRP</a:t>
              </a:r>
              <a:endParaRPr lang="en-US" sz="1100" b="1" kern="1200" dirty="0">
                <a:solidFill>
                  <a:srgbClr val="3C4981"/>
                </a:solidFill>
              </a:endParaRPr>
            </a:p>
            <a:p>
              <a:pPr marL="0" lvl="0" indent="0" algn="ctr" defTabSz="1066800">
                <a:lnSpc>
                  <a:spcPct val="90000"/>
                </a:lnSpc>
                <a:spcBef>
                  <a:spcPct val="0"/>
                </a:spcBef>
                <a:spcAft>
                  <a:spcPct val="35000"/>
                </a:spcAft>
                <a:buNone/>
              </a:pPr>
              <a:r>
                <a:rPr lang="en-US" sz="1100" b="1" dirty="0">
                  <a:solidFill>
                    <a:srgbClr val="3C4981"/>
                  </a:solidFill>
                  <a:highlight>
                    <a:srgbClr val="00FFFF"/>
                  </a:highlight>
                </a:rPr>
                <a:t>Plumbing Plan</a:t>
              </a:r>
              <a:endParaRPr lang="en-US" sz="1100" b="1" kern="1200" dirty="0">
                <a:solidFill>
                  <a:srgbClr val="3C4981"/>
                </a:solidFill>
                <a:highlight>
                  <a:srgbClr val="00FFFF"/>
                </a:highlight>
              </a:endParaRPr>
            </a:p>
          </p:txBody>
        </p:sp>
      </p:grpSp>
      <p:grpSp>
        <p:nvGrpSpPr>
          <p:cNvPr id="14" name="Group 13">
            <a:extLst>
              <a:ext uri="{FF2B5EF4-FFF2-40B4-BE49-F238E27FC236}">
                <a16:creationId xmlns:a16="http://schemas.microsoft.com/office/drawing/2014/main" id="{2CFE3930-6B91-4ABD-8672-692BD025BEE0}"/>
              </a:ext>
            </a:extLst>
          </p:cNvPr>
          <p:cNvGrpSpPr/>
          <p:nvPr/>
        </p:nvGrpSpPr>
        <p:grpSpPr>
          <a:xfrm>
            <a:off x="9251528" y="1646568"/>
            <a:ext cx="1596043" cy="988541"/>
            <a:chOff x="5798055" y="1308633"/>
            <a:chExt cx="2857114" cy="1744844"/>
          </a:xfrm>
        </p:grpSpPr>
        <p:sp>
          <p:nvSpPr>
            <p:cNvPr id="15" name="Rectangle: Rounded Corners 14">
              <a:extLst>
                <a:ext uri="{FF2B5EF4-FFF2-40B4-BE49-F238E27FC236}">
                  <a16:creationId xmlns:a16="http://schemas.microsoft.com/office/drawing/2014/main" id="{888A85EC-EC6A-4FE4-94EB-84941DB04B70}"/>
                </a:ext>
              </a:extLst>
            </p:cNvPr>
            <p:cNvSpPr/>
            <p:nvPr/>
          </p:nvSpPr>
          <p:spPr>
            <a:xfrm>
              <a:off x="5798055" y="1308633"/>
              <a:ext cx="2857114"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C4DE531A-25E3-4AEA-B6FC-2CEE217EB226}"/>
                </a:ext>
              </a:extLst>
            </p:cNvPr>
            <p:cNvSpPr txBox="1"/>
            <p:nvPr/>
          </p:nvSpPr>
          <p:spPr>
            <a:xfrm>
              <a:off x="5883231" y="1393809"/>
              <a:ext cx="2686762"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3 - Construction</a:t>
              </a:r>
            </a:p>
            <a:p>
              <a:pPr marL="0" lvl="0" indent="0" algn="ctr" defTabSz="1066800">
                <a:lnSpc>
                  <a:spcPct val="90000"/>
                </a:lnSpc>
                <a:spcBef>
                  <a:spcPct val="0"/>
                </a:spcBef>
                <a:spcAft>
                  <a:spcPct val="35000"/>
                </a:spcAft>
                <a:buNone/>
              </a:pPr>
              <a:r>
                <a:rPr lang="en-US" sz="1100" kern="1200" dirty="0"/>
                <a:t>Permits</a:t>
              </a:r>
            </a:p>
            <a:p>
              <a:pPr marL="0" lvl="0" indent="0" algn="ctr" defTabSz="1066800">
                <a:lnSpc>
                  <a:spcPct val="90000"/>
                </a:lnSpc>
                <a:spcBef>
                  <a:spcPct val="0"/>
                </a:spcBef>
                <a:spcAft>
                  <a:spcPct val="35000"/>
                </a:spcAft>
                <a:buNone/>
              </a:pPr>
              <a:r>
                <a:rPr lang="en-US" sz="1100" kern="1200" dirty="0"/>
                <a:t>Construction</a:t>
              </a:r>
            </a:p>
            <a:p>
              <a:pPr marL="0" lvl="0" indent="0" algn="ctr" defTabSz="1066800">
                <a:lnSpc>
                  <a:spcPct val="90000"/>
                </a:lnSpc>
                <a:spcBef>
                  <a:spcPct val="0"/>
                </a:spcBef>
                <a:spcAft>
                  <a:spcPct val="35000"/>
                </a:spcAft>
                <a:buNone/>
              </a:pPr>
              <a:r>
                <a:rPr lang="en-US" sz="1100" kern="1200" dirty="0"/>
                <a:t>Release for Service</a:t>
              </a:r>
            </a:p>
          </p:txBody>
        </p:sp>
      </p:grpSp>
      <p:sp>
        <p:nvSpPr>
          <p:cNvPr id="19" name="TextBox 18">
            <a:extLst>
              <a:ext uri="{FF2B5EF4-FFF2-40B4-BE49-F238E27FC236}">
                <a16:creationId xmlns:a16="http://schemas.microsoft.com/office/drawing/2014/main" id="{74EB3216-EA6D-4CD6-8C7A-2D616821638E}"/>
              </a:ext>
            </a:extLst>
          </p:cNvPr>
          <p:cNvSpPr txBox="1"/>
          <p:nvPr/>
        </p:nvSpPr>
        <p:spPr>
          <a:xfrm>
            <a:off x="642384" y="1373684"/>
            <a:ext cx="5532080" cy="5693866"/>
          </a:xfrm>
          <a:prstGeom prst="rect">
            <a:avLst/>
          </a:prstGeom>
          <a:noFill/>
        </p:spPr>
        <p:txBody>
          <a:bodyPr wrap="square" rtlCol="0">
            <a:spAutoFit/>
          </a:bodyPr>
          <a:lstStyle/>
          <a:p>
            <a:pPr marL="227013" indent="-227013" algn="l">
              <a:buFont typeface="Arial" panose="020B0604020202020204" pitchFamily="34" charset="0"/>
              <a:buChar char="•"/>
            </a:pPr>
            <a:r>
              <a:rPr lang="en-US" sz="1400" b="1" i="0" dirty="0">
                <a:solidFill>
                  <a:srgbClr val="3C4981"/>
                </a:solidFill>
                <a:effectLst/>
              </a:rPr>
              <a:t>Plan Status:</a:t>
            </a:r>
            <a:r>
              <a:rPr lang="en-US" sz="1400" b="0" i="0" dirty="0">
                <a:solidFill>
                  <a:srgbClr val="3C4981"/>
                </a:solidFill>
                <a:effectLst/>
              </a:rPr>
              <a:t> Emails with the plan review status will be sent automatically as we review the plan. When the plan status is approved, the plan reviewer will also approve the permit application and return it to Permits Services for “Final Processing.” Typically, the applicant will receive their next notification from the </a:t>
            </a:r>
            <a:r>
              <a:rPr lang="en-US" sz="1400" b="0" i="0" dirty="0" err="1">
                <a:solidFill>
                  <a:srgbClr val="3C4981"/>
                </a:solidFill>
                <a:effectLst/>
              </a:rPr>
              <a:t>ePermitting</a:t>
            </a:r>
            <a:r>
              <a:rPr lang="en-US" sz="1400" b="0" i="0" dirty="0">
                <a:solidFill>
                  <a:srgbClr val="3C4981"/>
                </a:solidFill>
                <a:effectLst/>
              </a:rPr>
              <a:t> system that the permit application is “Awaiting Payment.”</a:t>
            </a:r>
            <a:endParaRPr lang="en-US" sz="1200" dirty="0"/>
          </a:p>
          <a:p>
            <a:pPr marL="285750" indent="-285750">
              <a:buFont typeface="Arial" panose="020B0604020202020204" pitchFamily="34" charset="0"/>
              <a:buChar char="•"/>
            </a:pPr>
            <a:endParaRPr lang="en-US" dirty="0"/>
          </a:p>
          <a:p>
            <a:pPr algn="l"/>
            <a:r>
              <a:rPr lang="en-US" sz="2000" b="1" i="0" dirty="0">
                <a:solidFill>
                  <a:srgbClr val="36426F"/>
                </a:solidFill>
                <a:effectLst/>
              </a:rPr>
              <a:t>Important reminders</a:t>
            </a:r>
          </a:p>
          <a:p>
            <a:pPr marL="227013" indent="-227013" algn="l">
              <a:buFont typeface="Arial" panose="020B0604020202020204" pitchFamily="34" charset="0"/>
              <a:buChar char="•"/>
            </a:pPr>
            <a:r>
              <a:rPr lang="en-US" sz="1400" b="1" i="0" dirty="0">
                <a:solidFill>
                  <a:srgbClr val="36426F"/>
                </a:solidFill>
                <a:effectLst/>
              </a:rPr>
              <a:t>Permit applications will be canceled</a:t>
            </a:r>
            <a:r>
              <a:rPr lang="en-US" sz="1400" b="0" i="0" dirty="0">
                <a:solidFill>
                  <a:srgbClr val="36426F"/>
                </a:solidFill>
                <a:effectLst/>
              </a:rPr>
              <a:t> if the required plans are not submitted within 30 days of a plan number assignment.</a:t>
            </a:r>
          </a:p>
          <a:p>
            <a:pPr marL="227013" indent="-227013" algn="l">
              <a:buFont typeface="Arial" panose="020B0604020202020204" pitchFamily="34" charset="0"/>
              <a:buChar char="•"/>
            </a:pPr>
            <a:r>
              <a:rPr lang="en-US" sz="1400" b="0" i="0" dirty="0">
                <a:solidFill>
                  <a:srgbClr val="36426F"/>
                </a:solidFill>
                <a:effectLst/>
              </a:rPr>
              <a:t>Paper-based submittals are no longer allowed.</a:t>
            </a:r>
          </a:p>
          <a:p>
            <a:endParaRPr lang="en-US" sz="1400" dirty="0">
              <a:solidFill>
                <a:srgbClr val="36426F"/>
              </a:solidFill>
            </a:endParaRPr>
          </a:p>
          <a:p>
            <a:pPr algn="l"/>
            <a:r>
              <a:rPr lang="en-US" b="1" i="0" dirty="0" err="1">
                <a:solidFill>
                  <a:srgbClr val="36426F"/>
                </a:solidFill>
                <a:effectLst/>
              </a:rPr>
              <a:t>ePlan</a:t>
            </a:r>
            <a:r>
              <a:rPr lang="en-US" b="1" i="0" dirty="0">
                <a:solidFill>
                  <a:srgbClr val="36426F"/>
                </a:solidFill>
                <a:effectLst/>
              </a:rPr>
              <a:t> review resources</a:t>
            </a:r>
          </a:p>
          <a:p>
            <a:pPr algn="l"/>
            <a:r>
              <a:rPr lang="en-US" sz="1400" b="0" i="0" dirty="0">
                <a:solidFill>
                  <a:srgbClr val="36426F"/>
                </a:solidFill>
                <a:effectLst/>
              </a:rPr>
              <a:t>These links will take you to helpful </a:t>
            </a:r>
            <a:r>
              <a:rPr lang="en-US" sz="1400" b="0" i="0" dirty="0" err="1">
                <a:solidFill>
                  <a:srgbClr val="36426F"/>
                </a:solidFill>
                <a:effectLst/>
              </a:rPr>
              <a:t>ePlan</a:t>
            </a:r>
            <a:r>
              <a:rPr lang="en-US" sz="1400" b="0" i="0" dirty="0">
                <a:solidFill>
                  <a:srgbClr val="36426F"/>
                </a:solidFill>
                <a:effectLst/>
              </a:rPr>
              <a:t> Review tools, resources and instructions. (The information also can be found on the </a:t>
            </a:r>
            <a:r>
              <a:rPr lang="en-US" sz="1400" b="0" i="0" u="sng" strike="noStrike" dirty="0" err="1">
                <a:solidFill>
                  <a:srgbClr val="36426F"/>
                </a:solidFill>
                <a:effectLst/>
                <a:hlinkClick r:id="rId5">
                  <a:extLst>
                    <a:ext uri="{A12FA001-AC4F-418D-AE19-62706E023703}">
                      <ahyp:hlinkClr xmlns:ahyp="http://schemas.microsoft.com/office/drawing/2018/hyperlinkcolor" val="tx"/>
                    </a:ext>
                  </a:extLst>
                </a:hlinkClick>
              </a:rPr>
              <a:t>ePlan</a:t>
            </a:r>
            <a:r>
              <a:rPr lang="en-US" sz="1400" b="0" i="0" u="sng" strike="noStrike" dirty="0">
                <a:solidFill>
                  <a:srgbClr val="36426F"/>
                </a:solidFill>
                <a:effectLst/>
                <a:hlinkClick r:id="rId5">
                  <a:extLst>
                    <a:ext uri="{A12FA001-AC4F-418D-AE19-62706E023703}">
                      <ahyp:hlinkClr xmlns:ahyp="http://schemas.microsoft.com/office/drawing/2018/hyperlinkcolor" val="tx"/>
                    </a:ext>
                  </a:extLst>
                </a:hlinkClick>
              </a:rPr>
              <a:t> Review</a:t>
            </a:r>
            <a:r>
              <a:rPr lang="en-US" sz="1400" b="0" i="0" u="sng" dirty="0">
                <a:solidFill>
                  <a:srgbClr val="36426F"/>
                </a:solidFill>
                <a:effectLst/>
              </a:rPr>
              <a:t> </a:t>
            </a:r>
            <a:r>
              <a:rPr lang="en-US" sz="1400" b="0" i="0" dirty="0">
                <a:solidFill>
                  <a:srgbClr val="36426F"/>
                </a:solidFill>
                <a:effectLst/>
              </a:rPr>
              <a:t>site.)</a:t>
            </a:r>
          </a:p>
          <a:p>
            <a:pPr marL="227013" indent="-227013" algn="l">
              <a:buFont typeface="Arial" panose="020B0604020202020204" pitchFamily="34" charset="0"/>
              <a:buChar char="•"/>
            </a:pPr>
            <a:r>
              <a:rPr lang="en-US" sz="1400" i="0" u="none" strike="noStrike" dirty="0" err="1">
                <a:solidFill>
                  <a:srgbClr val="36426F"/>
                </a:solidFill>
                <a:effectLst/>
                <a:hlinkClick r:id="rId6">
                  <a:extLst>
                    <a:ext uri="{A12FA001-AC4F-418D-AE19-62706E023703}">
                      <ahyp:hlinkClr xmlns:ahyp="http://schemas.microsoft.com/office/drawing/2018/hyperlinkcolor" val="tx"/>
                    </a:ext>
                  </a:extLst>
                </a:hlinkClick>
              </a:rPr>
              <a:t>ePlan</a:t>
            </a:r>
            <a:r>
              <a:rPr lang="en-US" sz="1400" i="0" u="none" strike="noStrike" dirty="0">
                <a:solidFill>
                  <a:srgbClr val="36426F"/>
                </a:solidFill>
                <a:effectLst/>
                <a:hlinkClick r:id="rId6">
                  <a:extLst>
                    <a:ext uri="{A12FA001-AC4F-418D-AE19-62706E023703}">
                      <ahyp:hlinkClr xmlns:ahyp="http://schemas.microsoft.com/office/drawing/2018/hyperlinkcolor" val="tx"/>
                    </a:ext>
                  </a:extLst>
                </a:hlinkClick>
              </a:rPr>
              <a:t> Review Quick Guide</a:t>
            </a:r>
            <a:r>
              <a:rPr lang="en-US" sz="1400" i="0" dirty="0">
                <a:solidFill>
                  <a:srgbClr val="36426F"/>
                </a:solidFill>
                <a:effectLst/>
              </a:rPr>
              <a:t> (all users)</a:t>
            </a:r>
            <a:r>
              <a:rPr lang="en-US" sz="1400" dirty="0">
                <a:solidFill>
                  <a:srgbClr val="36426F"/>
                </a:solidFill>
                <a:hlinkClick r:id="rId6">
                  <a:extLst>
                    <a:ext uri="{A12FA001-AC4F-418D-AE19-62706E023703}">
                      <ahyp:hlinkClr xmlns:ahyp="http://schemas.microsoft.com/office/drawing/2018/hyperlinkcolor" val="tx"/>
                    </a:ext>
                  </a:extLst>
                </a:hlinkClick>
              </a:rPr>
              <a:t> </a:t>
            </a:r>
            <a:endParaRPr lang="en-US" sz="1400" dirty="0">
              <a:solidFill>
                <a:srgbClr val="36426F"/>
              </a:solidFill>
            </a:endParaRPr>
          </a:p>
          <a:p>
            <a:pPr marL="227013" indent="-227013" algn="l"/>
            <a:r>
              <a:rPr lang="en-US" sz="1400" i="0" u="none" strike="noStrike" dirty="0">
                <a:solidFill>
                  <a:srgbClr val="36426F"/>
                </a:solidFill>
                <a:effectLst/>
                <a:hlinkClick r:id="rId7">
                  <a:extLst>
                    <a:ext uri="{A12FA001-AC4F-418D-AE19-62706E023703}">
                      <ahyp:hlinkClr xmlns:ahyp="http://schemas.microsoft.com/office/drawing/2018/hyperlinkcolor" val="tx"/>
                    </a:ext>
                  </a:extLst>
                </a:hlinkClick>
              </a:rPr>
              <a:t>     https://www.wsscwater.com/work-with-us/plumbing-and-inspections/plumbing-mechanical-engineering-plan-review</a:t>
            </a:r>
          </a:p>
          <a:p>
            <a:pPr marL="227013" indent="-227013" algn="l"/>
            <a:endParaRPr lang="en-US" sz="1400" b="1" i="0" u="none" strike="noStrike" dirty="0">
              <a:solidFill>
                <a:srgbClr val="36426F"/>
              </a:solidFill>
              <a:effectLst/>
              <a:hlinkClick r:id="rId7">
                <a:extLst>
                  <a:ext uri="{A12FA001-AC4F-418D-AE19-62706E023703}">
                    <ahyp:hlinkClr xmlns:ahyp="http://schemas.microsoft.com/office/drawing/2018/hyperlinkcolor" val="tx"/>
                  </a:ext>
                </a:extLst>
              </a:hlinkClick>
            </a:endParaRPr>
          </a:p>
          <a:p>
            <a:pPr marL="285750" indent="-285750" algn="l">
              <a:buFont typeface="Arial" panose="020B0604020202020204" pitchFamily="34" charset="0"/>
              <a:buChar char="•"/>
            </a:pPr>
            <a:r>
              <a:rPr lang="en-US" sz="1400" b="1" i="0" u="none" strike="noStrike" dirty="0">
                <a:solidFill>
                  <a:srgbClr val="36426F"/>
                </a:solidFill>
                <a:effectLst/>
                <a:hlinkClick r:id="rId7">
                  <a:extLst>
                    <a:ext uri="{A12FA001-AC4F-418D-AE19-62706E023703}">
                      <ahyp:hlinkClr xmlns:ahyp="http://schemas.microsoft.com/office/drawing/2018/hyperlinkcolor" val="tx"/>
                    </a:ext>
                  </a:extLst>
                </a:hlinkClick>
              </a:rPr>
              <a:t>Plumber/Gasfitter Guide </a:t>
            </a:r>
            <a:r>
              <a:rPr lang="en-US" sz="1400" b="0" i="0" dirty="0">
                <a:solidFill>
                  <a:srgbClr val="36426F"/>
                </a:solidFill>
                <a:effectLst/>
              </a:rPr>
              <a:t>(specific to plumbing and </a:t>
            </a:r>
            <a:r>
              <a:rPr lang="en-US" sz="1400" b="0" i="0" dirty="0" err="1">
                <a:solidFill>
                  <a:srgbClr val="36426F"/>
                </a:solidFill>
                <a:effectLst/>
              </a:rPr>
              <a:t>gasfitting</a:t>
            </a:r>
            <a:r>
              <a:rPr lang="en-US" sz="1400" b="0" i="0" dirty="0">
                <a:solidFill>
                  <a:srgbClr val="36426F"/>
                </a:solidFill>
                <a:effectLst/>
              </a:rPr>
              <a:t> electronic plan review)</a:t>
            </a:r>
          </a:p>
          <a:p>
            <a:r>
              <a:rPr lang="en-US" sz="1400" dirty="0">
                <a:solidFill>
                  <a:srgbClr val="36426F"/>
                </a:solidFill>
                <a:hlinkClick r:id="rId8">
                  <a:extLst>
                    <a:ext uri="{A12FA001-AC4F-418D-AE19-62706E023703}">
                      <ahyp:hlinkClr xmlns:ahyp="http://schemas.microsoft.com/office/drawing/2018/hyperlinkcolor" val="tx"/>
                    </a:ext>
                  </a:extLst>
                </a:hlinkClick>
              </a:rPr>
              <a:t>https://www.wsscwater.com/work-with-us/plumbing-and-inspections/plumbing-mechanical-engineering-plan-review</a:t>
            </a:r>
            <a:endParaRPr lang="en-US" sz="1400" dirty="0">
              <a:solidFill>
                <a:srgbClr val="36426F"/>
              </a:solidFill>
            </a:endParaRPr>
          </a:p>
          <a:p>
            <a:endParaRPr lang="en-US" sz="1400" dirty="0"/>
          </a:p>
        </p:txBody>
      </p:sp>
      <p:pic>
        <p:nvPicPr>
          <p:cNvPr id="20" name="Recorded Sound">
            <a:hlinkClick r:id="" action="ppaction://media"/>
            <a:extLst>
              <a:ext uri="{FF2B5EF4-FFF2-40B4-BE49-F238E27FC236}">
                <a16:creationId xmlns:a16="http://schemas.microsoft.com/office/drawing/2014/main" id="{71364162-D10C-4FDD-864A-C777C6F21B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7147591"/>
            <a:ext cx="609600" cy="609600"/>
          </a:xfrm>
          <a:prstGeom prst="rect">
            <a:avLst/>
          </a:prstGeom>
        </p:spPr>
      </p:pic>
      <p:sp>
        <p:nvSpPr>
          <p:cNvPr id="3" name="Rectangle 2">
            <a:extLst>
              <a:ext uri="{FF2B5EF4-FFF2-40B4-BE49-F238E27FC236}">
                <a16:creationId xmlns:a16="http://schemas.microsoft.com/office/drawing/2014/main" id="{2EB838D2-6762-2A93-A67D-B6ACD02F98A3}"/>
              </a:ext>
            </a:extLst>
          </p:cNvPr>
          <p:cNvSpPr/>
          <p:nvPr/>
        </p:nvSpPr>
        <p:spPr>
          <a:xfrm>
            <a:off x="7611789" y="5508143"/>
            <a:ext cx="3363973" cy="938719"/>
          </a:xfrm>
          <a:prstGeom prst="rect">
            <a:avLst/>
          </a:prstGeom>
          <a:solidFill>
            <a:srgbClr val="36426F"/>
          </a:solidFill>
        </p:spPr>
        <p:txBody>
          <a:bodyPr wrap="square">
            <a:spAutoFit/>
          </a:bodyPr>
          <a:lstStyle/>
          <a:p>
            <a:r>
              <a:rPr lang="en-US" sz="1300" b="1" dirty="0">
                <a:solidFill>
                  <a:schemeClr val="bg1"/>
                </a:solidFill>
              </a:rPr>
              <a:t>Contacts</a:t>
            </a:r>
            <a:endParaRPr lang="en-US" sz="1300" dirty="0">
              <a:solidFill>
                <a:schemeClr val="bg1"/>
              </a:solidFill>
            </a:endParaRPr>
          </a:p>
          <a:p>
            <a:pPr marL="285750" indent="-285750">
              <a:buFont typeface="Arial" panose="020B0604020202020204" pitchFamily="34" charset="0"/>
              <a:buChar char="•"/>
            </a:pPr>
            <a:r>
              <a:rPr lang="en-US" sz="1400" b="0" i="0" dirty="0">
                <a:solidFill>
                  <a:schemeClr val="bg1"/>
                </a:solidFill>
                <a:effectLst/>
                <a:latin typeface="GillSans"/>
              </a:rPr>
              <a:t>Plan Review 301-206-8886 </a:t>
            </a:r>
            <a:br>
              <a:rPr lang="en-US" sz="1400" b="0" i="0" dirty="0">
                <a:solidFill>
                  <a:schemeClr val="bg1"/>
                </a:solidFill>
                <a:effectLst/>
                <a:latin typeface="GillSans"/>
              </a:rPr>
            </a:br>
            <a:r>
              <a:rPr lang="en-US" sz="1400" b="0" i="0" dirty="0">
                <a:solidFill>
                  <a:schemeClr val="bg1"/>
                </a:solidFill>
                <a:effectLst/>
                <a:latin typeface="GillSans"/>
              </a:rPr>
              <a:t>(1-800-828-6439, extension 8886) </a:t>
            </a:r>
          </a:p>
          <a:p>
            <a:pPr marL="285750" indent="-285750">
              <a:buFont typeface="Arial" panose="020B0604020202020204" pitchFamily="34" charset="0"/>
              <a:buChar char="•"/>
            </a:pPr>
            <a:r>
              <a:rPr lang="en-US" sz="1400" b="0" i="0" u="none" strike="noStrike" dirty="0">
                <a:solidFill>
                  <a:schemeClr val="bg1"/>
                </a:solidFill>
                <a:effectLst/>
                <a:latin typeface="GillSans"/>
                <a:hlinkClick r:id="rId10">
                  <a:extLst>
                    <a:ext uri="{A12FA001-AC4F-418D-AE19-62706E023703}">
                      <ahyp:hlinkClr xmlns:ahyp="http://schemas.microsoft.com/office/drawing/2018/hyperlinkcolor" val="tx"/>
                    </a:ext>
                  </a:extLst>
                </a:hlinkClick>
              </a:rPr>
              <a:t>PlumbingPlansReview@wsscwater.com</a:t>
            </a:r>
            <a:endParaRPr lang="en-US" sz="1300" dirty="0">
              <a:solidFill>
                <a:schemeClr val="bg1"/>
              </a:solidFill>
              <a:ea typeface="+mn-lt"/>
              <a:cs typeface="+mn-lt"/>
            </a:endParaRPr>
          </a:p>
        </p:txBody>
      </p:sp>
    </p:spTree>
    <p:extLst>
      <p:ext uri="{BB962C8B-B14F-4D97-AF65-F5344CB8AC3E}">
        <p14:creationId xmlns:p14="http://schemas.microsoft.com/office/powerpoint/2010/main" val="38283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3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E1C2-A17C-41BD-A962-413B508E8D00}"/>
              </a:ext>
            </a:extLst>
          </p:cNvPr>
          <p:cNvSpPr>
            <a:spLocks noGrp="1"/>
          </p:cNvSpPr>
          <p:nvPr>
            <p:ph type="title"/>
          </p:nvPr>
        </p:nvSpPr>
        <p:spPr/>
        <p:txBody>
          <a:bodyPr/>
          <a:lstStyle/>
          <a:p>
            <a:endParaRPr lang="en-US">
              <a:solidFill>
                <a:schemeClr val="accent3"/>
              </a:solidFill>
            </a:endParaRPr>
          </a:p>
        </p:txBody>
      </p:sp>
      <p:sp>
        <p:nvSpPr>
          <p:cNvPr id="4" name="Title 1">
            <a:extLst>
              <a:ext uri="{FF2B5EF4-FFF2-40B4-BE49-F238E27FC236}">
                <a16:creationId xmlns:a16="http://schemas.microsoft.com/office/drawing/2014/main" id="{5006AC6E-ADCC-446E-A976-2B2C093820D8}"/>
              </a:ext>
            </a:extLst>
          </p:cNvPr>
          <p:cNvSpPr txBox="1">
            <a:spLocks/>
          </p:cNvSpPr>
          <p:nvPr/>
        </p:nvSpPr>
        <p:spPr>
          <a:xfrm>
            <a:off x="2059618" y="365125"/>
            <a:ext cx="8984203" cy="1344613"/>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dirty="0"/>
              <a:t>Phase 3</a:t>
            </a:r>
          </a:p>
          <a:p>
            <a:r>
              <a:rPr lang="en-US" dirty="0"/>
              <a:t>Construction</a:t>
            </a:r>
          </a:p>
        </p:txBody>
      </p:sp>
      <p:sp>
        <p:nvSpPr>
          <p:cNvPr id="5" name="Rectangle 4">
            <a:extLst>
              <a:ext uri="{FF2B5EF4-FFF2-40B4-BE49-F238E27FC236}">
                <a16:creationId xmlns:a16="http://schemas.microsoft.com/office/drawing/2014/main" id="{48B98463-0EAC-4220-AE75-75A319514A6E}"/>
              </a:ext>
            </a:extLst>
          </p:cNvPr>
          <p:cNvSpPr/>
          <p:nvPr/>
        </p:nvSpPr>
        <p:spPr>
          <a:xfrm>
            <a:off x="8205146" y="6206609"/>
            <a:ext cx="3327899" cy="646331"/>
          </a:xfrm>
          <a:prstGeom prst="rect">
            <a:avLst/>
          </a:prstGeom>
        </p:spPr>
        <p:txBody>
          <a:bodyPr wrap="none">
            <a:spAutoFit/>
          </a:bodyPr>
          <a:lstStyle/>
          <a:p>
            <a:r>
              <a:rPr lang="en-US" b="1">
                <a:solidFill>
                  <a:schemeClr val="bg1"/>
                </a:solidFill>
              </a:rPr>
              <a:t>Bryan Hall, </a:t>
            </a:r>
            <a:r>
              <a:rPr lang="en-US" i="1">
                <a:solidFill>
                  <a:schemeClr val="bg1"/>
                </a:solidFill>
              </a:rPr>
              <a:t>Development Services</a:t>
            </a:r>
          </a:p>
          <a:p>
            <a:r>
              <a:rPr lang="en-US" b="1">
                <a:solidFill>
                  <a:schemeClr val="bg1"/>
                </a:solidFill>
              </a:rPr>
              <a:t>Luis Tapia</a:t>
            </a:r>
          </a:p>
        </p:txBody>
      </p:sp>
      <p:sp>
        <p:nvSpPr>
          <p:cNvPr id="16" name="Arrow: Right 15">
            <a:extLst>
              <a:ext uri="{FF2B5EF4-FFF2-40B4-BE49-F238E27FC236}">
                <a16:creationId xmlns:a16="http://schemas.microsoft.com/office/drawing/2014/main" id="{7505F452-2B52-4BC8-AFC7-53A922C3FCB8}"/>
              </a:ext>
            </a:extLst>
          </p:cNvPr>
          <p:cNvSpPr/>
          <p:nvPr/>
        </p:nvSpPr>
        <p:spPr>
          <a:xfrm>
            <a:off x="2126439" y="1363354"/>
            <a:ext cx="9950884" cy="436211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C895135C-08B8-4660-B565-8AECA860BB6A}"/>
              </a:ext>
            </a:extLst>
          </p:cNvPr>
          <p:cNvGrpSpPr/>
          <p:nvPr/>
        </p:nvGrpSpPr>
        <p:grpSpPr>
          <a:xfrm>
            <a:off x="1593816" y="2471351"/>
            <a:ext cx="2508727" cy="2158314"/>
            <a:chOff x="1189" y="1308633"/>
            <a:chExt cx="2508727" cy="1744844"/>
          </a:xfrm>
          <a:solidFill>
            <a:srgbClr val="3C4981"/>
          </a:solidFill>
        </p:grpSpPr>
        <p:sp>
          <p:nvSpPr>
            <p:cNvPr id="18" name="Rectangle: Rounded Corners 17">
              <a:extLst>
                <a:ext uri="{FF2B5EF4-FFF2-40B4-BE49-F238E27FC236}">
                  <a16:creationId xmlns:a16="http://schemas.microsoft.com/office/drawing/2014/main" id="{77DB8EA1-62CA-49AB-95E8-9BBC989E73E7}"/>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5">
              <a:extLst>
                <a:ext uri="{FF2B5EF4-FFF2-40B4-BE49-F238E27FC236}">
                  <a16:creationId xmlns:a16="http://schemas.microsoft.com/office/drawing/2014/main" id="{86086736-7AEB-45D5-950D-2502974960A2}"/>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1 - Concept</a:t>
              </a:r>
            </a:p>
            <a:p>
              <a:pPr marL="0" lvl="0" indent="0" algn="ctr" defTabSz="1066800">
                <a:lnSpc>
                  <a:spcPct val="90000"/>
                </a:lnSpc>
                <a:spcBef>
                  <a:spcPct val="0"/>
                </a:spcBef>
                <a:spcAft>
                  <a:spcPct val="35000"/>
                </a:spcAft>
                <a:buNone/>
              </a:pPr>
              <a:r>
                <a:rPr lang="en-US" kern="1200" dirty="0"/>
                <a:t>HPA</a:t>
              </a:r>
            </a:p>
          </p:txBody>
        </p:sp>
      </p:grpSp>
      <p:grpSp>
        <p:nvGrpSpPr>
          <p:cNvPr id="20" name="Group 19">
            <a:extLst>
              <a:ext uri="{FF2B5EF4-FFF2-40B4-BE49-F238E27FC236}">
                <a16:creationId xmlns:a16="http://schemas.microsoft.com/office/drawing/2014/main" id="{8D13B352-98D8-4A1C-A393-43E5C1B9B883}"/>
              </a:ext>
            </a:extLst>
          </p:cNvPr>
          <p:cNvGrpSpPr/>
          <p:nvPr/>
        </p:nvGrpSpPr>
        <p:grpSpPr>
          <a:xfrm>
            <a:off x="4150578" y="2471351"/>
            <a:ext cx="2508727" cy="2158314"/>
            <a:chOff x="2899622" y="1308633"/>
            <a:chExt cx="2508727" cy="1744844"/>
          </a:xfrm>
        </p:grpSpPr>
        <p:sp>
          <p:nvSpPr>
            <p:cNvPr id="21" name="Rectangle: Rounded Corners 20">
              <a:extLst>
                <a:ext uri="{FF2B5EF4-FFF2-40B4-BE49-F238E27FC236}">
                  <a16:creationId xmlns:a16="http://schemas.microsoft.com/office/drawing/2014/main" id="{BC5CD275-A1FB-4E8E-A468-954C1B33176F}"/>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7">
              <a:extLst>
                <a:ext uri="{FF2B5EF4-FFF2-40B4-BE49-F238E27FC236}">
                  <a16:creationId xmlns:a16="http://schemas.microsoft.com/office/drawing/2014/main" id="{FDC15278-0F55-4BC8-BFAD-4E1E7DEDB23B}"/>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t>Phase 2 - Design</a:t>
              </a:r>
            </a:p>
            <a:p>
              <a:pPr marL="0" lvl="0" indent="0" algn="ctr" defTabSz="1066800">
                <a:lnSpc>
                  <a:spcPct val="90000"/>
                </a:lnSpc>
                <a:spcBef>
                  <a:spcPct val="0"/>
                </a:spcBef>
                <a:spcAft>
                  <a:spcPct val="35000"/>
                </a:spcAft>
                <a:buNone/>
              </a:pPr>
              <a:r>
                <a:rPr lang="en-US" kern="1200" dirty="0"/>
                <a:t>SEP   SUP </a:t>
              </a:r>
            </a:p>
            <a:p>
              <a:pPr marL="0" lvl="0" indent="0" algn="ctr" defTabSz="1066800">
                <a:lnSpc>
                  <a:spcPct val="90000"/>
                </a:lnSpc>
                <a:spcBef>
                  <a:spcPct val="0"/>
                </a:spcBef>
                <a:spcAft>
                  <a:spcPct val="35000"/>
                </a:spcAft>
                <a:buNone/>
              </a:pPr>
              <a:r>
                <a:rPr lang="en-US" kern="1200" dirty="0"/>
                <a:t>SCP   DRP</a:t>
              </a:r>
            </a:p>
            <a:p>
              <a:pPr marL="0" lvl="0" indent="0" algn="ctr" defTabSz="1066800">
                <a:lnSpc>
                  <a:spcPct val="90000"/>
                </a:lnSpc>
                <a:spcBef>
                  <a:spcPct val="0"/>
                </a:spcBef>
                <a:spcAft>
                  <a:spcPct val="35000"/>
                </a:spcAft>
                <a:buNone/>
              </a:pPr>
              <a:r>
                <a:rPr lang="en-US" dirty="0"/>
                <a:t>Plumbing Plan</a:t>
              </a:r>
              <a:endParaRPr lang="en-US" kern="1200" dirty="0"/>
            </a:p>
          </p:txBody>
        </p:sp>
      </p:grpSp>
      <p:grpSp>
        <p:nvGrpSpPr>
          <p:cNvPr id="23" name="Group 22">
            <a:extLst>
              <a:ext uri="{FF2B5EF4-FFF2-40B4-BE49-F238E27FC236}">
                <a16:creationId xmlns:a16="http://schemas.microsoft.com/office/drawing/2014/main" id="{7D4B0163-EB58-47C3-839A-8BF13710C353}"/>
              </a:ext>
            </a:extLst>
          </p:cNvPr>
          <p:cNvGrpSpPr/>
          <p:nvPr/>
        </p:nvGrpSpPr>
        <p:grpSpPr>
          <a:xfrm>
            <a:off x="6760360" y="2471351"/>
            <a:ext cx="2854420" cy="2158314"/>
            <a:chOff x="5798055" y="1308633"/>
            <a:chExt cx="2857114" cy="1744844"/>
          </a:xfrm>
          <a:solidFill>
            <a:schemeClr val="accent2"/>
          </a:solidFill>
        </p:grpSpPr>
        <p:sp>
          <p:nvSpPr>
            <p:cNvPr id="24" name="Rectangle: Rounded Corners 23">
              <a:extLst>
                <a:ext uri="{FF2B5EF4-FFF2-40B4-BE49-F238E27FC236}">
                  <a16:creationId xmlns:a16="http://schemas.microsoft.com/office/drawing/2014/main" id="{3FBF9FAD-7296-4006-BB83-C577135E9B61}"/>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9">
              <a:extLst>
                <a:ext uri="{FF2B5EF4-FFF2-40B4-BE49-F238E27FC236}">
                  <a16:creationId xmlns:a16="http://schemas.microsoft.com/office/drawing/2014/main" id="{C2387EA6-F2E9-463A-B284-6C4B5E3142C8}"/>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3C4981"/>
                  </a:solidFill>
                </a:rPr>
                <a:t>Phase 3 - Construction</a:t>
              </a:r>
            </a:p>
            <a:p>
              <a:pPr marL="0" lvl="0" indent="0" algn="ctr" defTabSz="1066800">
                <a:lnSpc>
                  <a:spcPct val="90000"/>
                </a:lnSpc>
                <a:spcBef>
                  <a:spcPct val="0"/>
                </a:spcBef>
                <a:spcAft>
                  <a:spcPct val="35000"/>
                </a:spcAft>
                <a:buNone/>
              </a:pPr>
              <a:r>
                <a:rPr lang="en-US" kern="1200" dirty="0">
                  <a:solidFill>
                    <a:srgbClr val="3C4981"/>
                  </a:solidFill>
                </a:rPr>
                <a:t>Permits</a:t>
              </a:r>
            </a:p>
            <a:p>
              <a:pPr marL="0" lvl="0" indent="0" algn="ctr" defTabSz="1066800">
                <a:lnSpc>
                  <a:spcPct val="90000"/>
                </a:lnSpc>
                <a:spcBef>
                  <a:spcPct val="0"/>
                </a:spcBef>
                <a:spcAft>
                  <a:spcPct val="35000"/>
                </a:spcAft>
                <a:buNone/>
              </a:pPr>
              <a:r>
                <a:rPr lang="en-US" kern="1200" dirty="0">
                  <a:solidFill>
                    <a:srgbClr val="3C4981"/>
                  </a:solidFill>
                </a:rPr>
                <a:t>Construction</a:t>
              </a:r>
            </a:p>
            <a:p>
              <a:pPr marL="0" lvl="0" indent="0" algn="ctr" defTabSz="1066800">
                <a:lnSpc>
                  <a:spcPct val="90000"/>
                </a:lnSpc>
                <a:spcBef>
                  <a:spcPct val="0"/>
                </a:spcBef>
                <a:spcAft>
                  <a:spcPct val="35000"/>
                </a:spcAft>
                <a:buNone/>
              </a:pPr>
              <a:r>
                <a:rPr lang="en-US" kern="1200" dirty="0">
                  <a:solidFill>
                    <a:srgbClr val="3C4981"/>
                  </a:solidFill>
                </a:rPr>
                <a:t>Release for Service</a:t>
              </a:r>
            </a:p>
          </p:txBody>
        </p:sp>
      </p:grpSp>
      <p:pic>
        <p:nvPicPr>
          <p:cNvPr id="15" name="Recorded Sound">
            <a:hlinkClick r:id="" action="ppaction://media"/>
            <a:extLst>
              <a:ext uri="{FF2B5EF4-FFF2-40B4-BE49-F238E27FC236}">
                <a16:creationId xmlns:a16="http://schemas.microsoft.com/office/drawing/2014/main" id="{84ADFBDA-9C6B-40A2-9311-E8FA67E4D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80137" y="7043885"/>
            <a:ext cx="487363" cy="487363"/>
          </a:xfrm>
          <a:prstGeom prst="rect">
            <a:avLst/>
          </a:prstGeom>
        </p:spPr>
      </p:pic>
    </p:spTree>
    <p:extLst>
      <p:ext uri="{BB962C8B-B14F-4D97-AF65-F5344CB8AC3E}">
        <p14:creationId xmlns:p14="http://schemas.microsoft.com/office/powerpoint/2010/main" val="17428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4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28</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28"/>
            <a:ext cx="8745522" cy="882505"/>
          </a:xfrm>
        </p:spPr>
        <p:txBody>
          <a:bodyPr/>
          <a:lstStyle/>
          <a:p>
            <a:r>
              <a:rPr lang="en-US" dirty="0"/>
              <a:t>Permits (1 of 2)</a:t>
            </a:r>
          </a:p>
        </p:txBody>
      </p:sp>
      <p:sp>
        <p:nvSpPr>
          <p:cNvPr id="5" name="TextBox 4">
            <a:extLst>
              <a:ext uri="{FF2B5EF4-FFF2-40B4-BE49-F238E27FC236}">
                <a16:creationId xmlns:a16="http://schemas.microsoft.com/office/drawing/2014/main" id="{E9130C28-6545-4B1A-A3EF-20DD9B5DFBFF}"/>
              </a:ext>
            </a:extLst>
          </p:cNvPr>
          <p:cNvSpPr txBox="1"/>
          <p:nvPr/>
        </p:nvSpPr>
        <p:spPr>
          <a:xfrm>
            <a:off x="801320" y="1519119"/>
            <a:ext cx="6020741" cy="5355312"/>
          </a:xfrm>
          <a:prstGeom prst="rect">
            <a:avLst/>
          </a:prstGeom>
          <a:noFill/>
        </p:spPr>
        <p:txBody>
          <a:bodyPr wrap="square" rtlCol="0">
            <a:spAutoFit/>
          </a:bodyPr>
          <a:lstStyle/>
          <a:p>
            <a:r>
              <a:rPr lang="en-US" sz="2000" b="1" dirty="0">
                <a:solidFill>
                  <a:srgbClr val="3C4981"/>
                </a:solidFill>
              </a:rPr>
              <a:t>SEP and DRP Permit Packages</a:t>
            </a:r>
          </a:p>
          <a:p>
            <a:pPr marL="342900" indent="-342900">
              <a:buFont typeface="Arial" panose="020B0604020202020204" pitchFamily="34" charset="0"/>
              <a:buChar char="•"/>
            </a:pPr>
            <a:r>
              <a:rPr lang="en-US" sz="1600" dirty="0">
                <a:solidFill>
                  <a:srgbClr val="3C4981"/>
                </a:solidFill>
              </a:rPr>
              <a:t>Payment of Construction Services and Shut Down Fees</a:t>
            </a:r>
          </a:p>
          <a:p>
            <a:pPr marL="342900" indent="-342900">
              <a:buFont typeface="Arial" panose="020B0604020202020204" pitchFamily="34" charset="0"/>
              <a:buChar char="•"/>
            </a:pPr>
            <a:r>
              <a:rPr lang="en-US" sz="1600" dirty="0">
                <a:solidFill>
                  <a:srgbClr val="3C4981"/>
                </a:solidFill>
              </a:rPr>
              <a:t>Signed Permit </a:t>
            </a:r>
          </a:p>
          <a:p>
            <a:pPr marL="342900" indent="-342900">
              <a:buFont typeface="Arial" panose="020B0604020202020204" pitchFamily="34" charset="0"/>
              <a:buChar char="•"/>
            </a:pPr>
            <a:r>
              <a:rPr lang="en-US" sz="1600" dirty="0">
                <a:solidFill>
                  <a:srgbClr val="3C4981"/>
                </a:solidFill>
              </a:rPr>
              <a:t>Letter stating Utility Contractor and Geotechnical Engineer.</a:t>
            </a:r>
          </a:p>
          <a:p>
            <a:pPr marL="342900" indent="-342900">
              <a:buFont typeface="Arial" panose="020B0604020202020204" pitchFamily="34" charset="0"/>
              <a:buChar char="•"/>
            </a:pPr>
            <a:r>
              <a:rPr lang="en-US" sz="1600" dirty="0">
                <a:solidFill>
                  <a:srgbClr val="3C4981"/>
                </a:solidFill>
              </a:rPr>
              <a:t>Contractor Insurance Certificate. </a:t>
            </a:r>
          </a:p>
          <a:p>
            <a:pPr marL="342900" indent="-342900">
              <a:buFont typeface="Arial" panose="020B0604020202020204" pitchFamily="34" charset="0"/>
              <a:buChar char="•"/>
            </a:pPr>
            <a:r>
              <a:rPr lang="en-US" sz="1600" dirty="0">
                <a:solidFill>
                  <a:srgbClr val="3C4981"/>
                </a:solidFill>
              </a:rPr>
              <a:t>Bonds if construction costs are over $100,000.00</a:t>
            </a:r>
          </a:p>
          <a:p>
            <a:pPr marL="342900" indent="-342900">
              <a:buFont typeface="Arial" panose="020B0604020202020204" pitchFamily="34" charset="0"/>
              <a:buChar char="•"/>
            </a:pPr>
            <a:r>
              <a:rPr lang="en-US" sz="1600" dirty="0">
                <a:solidFill>
                  <a:srgbClr val="3C4981"/>
                </a:solidFill>
              </a:rPr>
              <a:t>eBuilder User Role Form</a:t>
            </a:r>
          </a:p>
          <a:p>
            <a:pPr marL="342900" indent="-342900">
              <a:buFont typeface="Arial" panose="020B0604020202020204" pitchFamily="34" charset="0"/>
              <a:buChar char="•"/>
            </a:pPr>
            <a:r>
              <a:rPr lang="en-US" sz="1600" dirty="0">
                <a:solidFill>
                  <a:srgbClr val="3C4981"/>
                </a:solidFill>
              </a:rPr>
              <a:t>Any other item or agreement specified in the Outstanding Conditions Letter (OCL).</a:t>
            </a:r>
          </a:p>
          <a:p>
            <a:pPr marL="342900" indent="-342900">
              <a:buFont typeface="Arial" panose="020B0604020202020204" pitchFamily="34" charset="0"/>
              <a:buChar char="•"/>
            </a:pPr>
            <a:r>
              <a:rPr lang="en-US" sz="1600" dirty="0">
                <a:solidFill>
                  <a:srgbClr val="3C4981"/>
                </a:solidFill>
              </a:rPr>
              <a:t>Review time is typically 10 business days</a:t>
            </a:r>
          </a:p>
          <a:p>
            <a:endParaRPr lang="en-US" sz="1300" dirty="0">
              <a:solidFill>
                <a:srgbClr val="3C4981"/>
              </a:solidFill>
            </a:endParaRPr>
          </a:p>
          <a:p>
            <a:r>
              <a:rPr lang="en-US" sz="2000" b="1" dirty="0">
                <a:solidFill>
                  <a:srgbClr val="3C4981"/>
                </a:solidFill>
              </a:rPr>
              <a:t>Request to Convert Process (WSSC’s Building Permit Signoff - BCRs) </a:t>
            </a:r>
          </a:p>
          <a:p>
            <a:pPr marL="342900" indent="-342900">
              <a:buFont typeface="Arial" panose="020B0604020202020204" pitchFamily="34" charset="0"/>
              <a:buChar char="•"/>
            </a:pPr>
            <a:r>
              <a:rPr lang="en-US" sz="1600" dirty="0">
                <a:solidFill>
                  <a:srgbClr val="3C4981"/>
                </a:solidFill>
              </a:rPr>
              <a:t>Request to Convert Reserved to Issue Spreadsheet</a:t>
            </a:r>
          </a:p>
          <a:p>
            <a:pPr marL="342900" indent="-342900">
              <a:buFont typeface="Arial" panose="020B0604020202020204" pitchFamily="34" charset="0"/>
              <a:buChar char="•"/>
            </a:pPr>
            <a:r>
              <a:rPr lang="en-US" sz="1600" dirty="0">
                <a:solidFill>
                  <a:srgbClr val="3C4981"/>
                </a:solidFill>
              </a:rPr>
              <a:t>Approved WSSC plans</a:t>
            </a:r>
          </a:p>
          <a:p>
            <a:pPr marL="342900" indent="-342900">
              <a:buFont typeface="Arial" panose="020B0604020202020204" pitchFamily="34" charset="0"/>
              <a:buChar char="•"/>
            </a:pPr>
            <a:r>
              <a:rPr lang="en-US" sz="1600" dirty="0">
                <a:solidFill>
                  <a:srgbClr val="3C4981"/>
                </a:solidFill>
              </a:rPr>
              <a:t>Recorded Plats</a:t>
            </a:r>
          </a:p>
          <a:p>
            <a:pPr marL="342900" indent="-342900">
              <a:buFont typeface="Arial" panose="020B0604020202020204" pitchFamily="34" charset="0"/>
              <a:buChar char="•"/>
            </a:pPr>
            <a:r>
              <a:rPr lang="en-US" sz="1600" dirty="0">
                <a:solidFill>
                  <a:srgbClr val="3C4981"/>
                </a:solidFill>
              </a:rPr>
              <a:t>Address Assignments and Tax Ids (Can use Parent Tax Id)</a:t>
            </a:r>
          </a:p>
          <a:p>
            <a:pPr marL="342900" indent="-342900">
              <a:buFont typeface="Arial" panose="020B0604020202020204" pitchFamily="34" charset="0"/>
              <a:buChar char="•"/>
            </a:pPr>
            <a:r>
              <a:rPr lang="en-US" sz="1600" dirty="0">
                <a:solidFill>
                  <a:srgbClr val="3C4981"/>
                </a:solidFill>
              </a:rPr>
              <a:t>All Legal Documents (Easements, Covenants, Shared Use Agreements) </a:t>
            </a:r>
          </a:p>
          <a:p>
            <a:pPr marL="342900" indent="-342900">
              <a:buFont typeface="Arial" panose="020B0604020202020204" pitchFamily="34" charset="0"/>
              <a:buChar char="•"/>
            </a:pPr>
            <a:r>
              <a:rPr lang="en-US" sz="1600" dirty="0">
                <a:solidFill>
                  <a:srgbClr val="3C4981"/>
                </a:solidFill>
              </a:rPr>
              <a:t>Review time is typically 10 business days</a:t>
            </a:r>
          </a:p>
          <a:p>
            <a:pPr marL="800100" lvl="1" indent="-342900">
              <a:buFont typeface="+mj-lt"/>
              <a:buAutoNum type="alphaLcPeriod"/>
            </a:pPr>
            <a:endParaRPr lang="en-US" sz="1300" dirty="0">
              <a:solidFill>
                <a:srgbClr val="3C4981"/>
              </a:solidFill>
            </a:endParaRPr>
          </a:p>
        </p:txBody>
      </p:sp>
      <p:sp>
        <p:nvSpPr>
          <p:cNvPr id="7" name="Arrow: Right 6">
            <a:extLst>
              <a:ext uri="{FF2B5EF4-FFF2-40B4-BE49-F238E27FC236}">
                <a16:creationId xmlns:a16="http://schemas.microsoft.com/office/drawing/2014/main" id="{AC6F91BB-E011-4899-9D5D-5C7EF422B89E}"/>
              </a:ext>
            </a:extLst>
          </p:cNvPr>
          <p:cNvSpPr/>
          <p:nvPr/>
        </p:nvSpPr>
        <p:spPr>
          <a:xfrm>
            <a:off x="6822061" y="1133572"/>
            <a:ext cx="5291475"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A6B7218A-CB93-429A-B82C-8CEA8C475DE0}"/>
              </a:ext>
            </a:extLst>
          </p:cNvPr>
          <p:cNvGrpSpPr/>
          <p:nvPr/>
        </p:nvGrpSpPr>
        <p:grpSpPr>
          <a:xfrm>
            <a:off x="6667500" y="1648406"/>
            <a:ext cx="1255916" cy="1008871"/>
            <a:chOff x="1189" y="1308633"/>
            <a:chExt cx="2508727" cy="1744844"/>
          </a:xfrm>
          <a:solidFill>
            <a:srgbClr val="3C4981"/>
          </a:solidFill>
        </p:grpSpPr>
        <p:sp>
          <p:nvSpPr>
            <p:cNvPr id="9" name="Rectangle: Rounded Corners 8">
              <a:extLst>
                <a:ext uri="{FF2B5EF4-FFF2-40B4-BE49-F238E27FC236}">
                  <a16:creationId xmlns:a16="http://schemas.microsoft.com/office/drawing/2014/main" id="{32917B5F-6EE6-403B-941C-91CDC7296C66}"/>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ABA25CCF-23E9-4E5C-ADFD-693EA0CAE518}"/>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8E216925-945A-4EC2-91F6-160AD748E37C}"/>
              </a:ext>
            </a:extLst>
          </p:cNvPr>
          <p:cNvGrpSpPr/>
          <p:nvPr/>
        </p:nvGrpSpPr>
        <p:grpSpPr>
          <a:xfrm>
            <a:off x="7947206" y="1648408"/>
            <a:ext cx="1255916" cy="1008870"/>
            <a:chOff x="2899622" y="1308633"/>
            <a:chExt cx="2508727" cy="1744844"/>
          </a:xfrm>
        </p:grpSpPr>
        <p:sp>
          <p:nvSpPr>
            <p:cNvPr id="12" name="Rectangle: Rounded Corners 11">
              <a:extLst>
                <a:ext uri="{FF2B5EF4-FFF2-40B4-BE49-F238E27FC236}">
                  <a16:creationId xmlns:a16="http://schemas.microsoft.com/office/drawing/2014/main" id="{6AA861DA-3467-48FF-A20A-DEB9A2DE601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D288C158-E840-4EBC-9AFE-73A0823C7F48}"/>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14" name="Group 13">
            <a:extLst>
              <a:ext uri="{FF2B5EF4-FFF2-40B4-BE49-F238E27FC236}">
                <a16:creationId xmlns:a16="http://schemas.microsoft.com/office/drawing/2014/main" id="{3394DA12-EE06-4F36-9160-008671D13E9E}"/>
              </a:ext>
            </a:extLst>
          </p:cNvPr>
          <p:cNvGrpSpPr/>
          <p:nvPr/>
        </p:nvGrpSpPr>
        <p:grpSpPr>
          <a:xfrm>
            <a:off x="9226912" y="1648407"/>
            <a:ext cx="1596043" cy="1025357"/>
            <a:chOff x="5798055" y="1308633"/>
            <a:chExt cx="2857114" cy="1744844"/>
          </a:xfrm>
          <a:solidFill>
            <a:schemeClr val="accent2"/>
          </a:solidFill>
        </p:grpSpPr>
        <p:sp>
          <p:nvSpPr>
            <p:cNvPr id="15" name="Rectangle: Rounded Corners 14">
              <a:extLst>
                <a:ext uri="{FF2B5EF4-FFF2-40B4-BE49-F238E27FC236}">
                  <a16:creationId xmlns:a16="http://schemas.microsoft.com/office/drawing/2014/main" id="{C1D08851-FD60-4705-942D-7A9D46EF8A61}"/>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22D61A3E-5C5C-4C02-825F-1893CC3B2EF5}"/>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Permits</a:t>
              </a:r>
            </a:p>
            <a:p>
              <a:pPr marL="0" lvl="0" indent="0" algn="ctr" defTabSz="1066800">
                <a:lnSpc>
                  <a:spcPct val="90000"/>
                </a:lnSpc>
                <a:spcBef>
                  <a:spcPct val="0"/>
                </a:spcBef>
                <a:spcAft>
                  <a:spcPct val="35000"/>
                </a:spcAft>
                <a:buNone/>
              </a:pPr>
              <a:r>
                <a:rPr lang="en-US" sz="1100" b="1" kern="1200" dirty="0">
                  <a:solidFill>
                    <a:srgbClr val="3C4981"/>
                  </a:solidFill>
                </a:rPr>
                <a:t>Construction</a:t>
              </a:r>
            </a:p>
            <a:p>
              <a:pPr marL="0" lvl="0" indent="0" algn="ctr" defTabSz="1066800">
                <a:lnSpc>
                  <a:spcPct val="90000"/>
                </a:lnSpc>
                <a:spcBef>
                  <a:spcPct val="0"/>
                </a:spcBef>
                <a:spcAft>
                  <a:spcPct val="35000"/>
                </a:spcAft>
                <a:buNone/>
              </a:pPr>
              <a:r>
                <a:rPr lang="en-US" sz="1100" b="1" kern="1200" dirty="0">
                  <a:solidFill>
                    <a:srgbClr val="3C4981"/>
                  </a:solidFill>
                </a:rPr>
                <a:t>Release for Service</a:t>
              </a:r>
            </a:p>
          </p:txBody>
        </p:sp>
      </p:grpSp>
      <p:pic>
        <p:nvPicPr>
          <p:cNvPr id="17" name="Picture 16" descr="Woman signing contract">
            <a:extLst>
              <a:ext uri="{FF2B5EF4-FFF2-40B4-BE49-F238E27FC236}">
                <a16:creationId xmlns:a16="http://schemas.microsoft.com/office/drawing/2014/main" id="{8BA9583D-BE2A-41AA-86AC-3E80482D8CF6}"/>
              </a:ext>
            </a:extLst>
          </p:cNvPr>
          <p:cNvPicPr>
            <a:picLocks noChangeAspect="1"/>
          </p:cNvPicPr>
          <p:nvPr/>
        </p:nvPicPr>
        <p:blipFill>
          <a:blip r:embed="rId6"/>
          <a:stretch>
            <a:fillRect/>
          </a:stretch>
        </p:blipFill>
        <p:spPr>
          <a:xfrm>
            <a:off x="7010401" y="3013295"/>
            <a:ext cx="3926186" cy="2616818"/>
          </a:xfrm>
          <a:prstGeom prst="rect">
            <a:avLst/>
          </a:prstGeom>
        </p:spPr>
      </p:pic>
      <p:sp>
        <p:nvSpPr>
          <p:cNvPr id="18" name="Rectangle 17">
            <a:extLst>
              <a:ext uri="{FF2B5EF4-FFF2-40B4-BE49-F238E27FC236}">
                <a16:creationId xmlns:a16="http://schemas.microsoft.com/office/drawing/2014/main" id="{E3A26C72-E65A-4281-8C1E-FD482AC13736}"/>
              </a:ext>
            </a:extLst>
          </p:cNvPr>
          <p:cNvSpPr/>
          <p:nvPr/>
        </p:nvSpPr>
        <p:spPr>
          <a:xfrm>
            <a:off x="7994976" y="5628868"/>
            <a:ext cx="293142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7">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8">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19" name="Recorded Sound">
            <a:hlinkClick r:id="" action="ppaction://media"/>
            <a:extLst>
              <a:ext uri="{FF2B5EF4-FFF2-40B4-BE49-F238E27FC236}">
                <a16:creationId xmlns:a16="http://schemas.microsoft.com/office/drawing/2014/main" id="{501E506D-E734-4BB0-B29D-BB5E4AE58B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67279" y="6946942"/>
            <a:ext cx="487363" cy="487363"/>
          </a:xfrm>
          <a:prstGeom prst="rect">
            <a:avLst/>
          </a:prstGeom>
        </p:spPr>
      </p:pic>
      <p:pic>
        <p:nvPicPr>
          <p:cNvPr id="20" name="Recorded Sound">
            <a:hlinkClick r:id="" action="ppaction://media"/>
            <a:extLst>
              <a:ext uri="{FF2B5EF4-FFF2-40B4-BE49-F238E27FC236}">
                <a16:creationId xmlns:a16="http://schemas.microsoft.com/office/drawing/2014/main" id="{DB3B6BA3-475D-4A8E-B838-C206745A3D4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51833" y="6946942"/>
            <a:ext cx="487363" cy="487363"/>
          </a:xfrm>
          <a:prstGeom prst="rect">
            <a:avLst/>
          </a:prstGeom>
        </p:spPr>
      </p:pic>
    </p:spTree>
    <p:extLst>
      <p:ext uri="{BB962C8B-B14F-4D97-AF65-F5344CB8AC3E}">
        <p14:creationId xmlns:p14="http://schemas.microsoft.com/office/powerpoint/2010/main" val="22230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22"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67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29</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28"/>
            <a:ext cx="8745522" cy="882505"/>
          </a:xfrm>
        </p:spPr>
        <p:txBody>
          <a:bodyPr/>
          <a:lstStyle/>
          <a:p>
            <a:r>
              <a:rPr lang="en-US" dirty="0"/>
              <a:t>Permits (2 of 2)</a:t>
            </a:r>
          </a:p>
        </p:txBody>
      </p:sp>
      <p:sp>
        <p:nvSpPr>
          <p:cNvPr id="7" name="Arrow: Right 6">
            <a:extLst>
              <a:ext uri="{FF2B5EF4-FFF2-40B4-BE49-F238E27FC236}">
                <a16:creationId xmlns:a16="http://schemas.microsoft.com/office/drawing/2014/main" id="{AC6F91BB-E011-4899-9D5D-5C7EF422B89E}"/>
              </a:ext>
            </a:extLst>
          </p:cNvPr>
          <p:cNvSpPr/>
          <p:nvPr/>
        </p:nvSpPr>
        <p:spPr>
          <a:xfrm>
            <a:off x="6903538" y="1187006"/>
            <a:ext cx="5110405"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A6B7218A-CB93-429A-B82C-8CEA8C475DE0}"/>
              </a:ext>
            </a:extLst>
          </p:cNvPr>
          <p:cNvGrpSpPr/>
          <p:nvPr/>
        </p:nvGrpSpPr>
        <p:grpSpPr>
          <a:xfrm>
            <a:off x="6667500" y="1650066"/>
            <a:ext cx="1255916" cy="1060646"/>
            <a:chOff x="1189" y="1308633"/>
            <a:chExt cx="2508727" cy="1744844"/>
          </a:xfrm>
          <a:solidFill>
            <a:srgbClr val="3C4981"/>
          </a:solidFill>
        </p:grpSpPr>
        <p:sp>
          <p:nvSpPr>
            <p:cNvPr id="9" name="Rectangle: Rounded Corners 8">
              <a:extLst>
                <a:ext uri="{FF2B5EF4-FFF2-40B4-BE49-F238E27FC236}">
                  <a16:creationId xmlns:a16="http://schemas.microsoft.com/office/drawing/2014/main" id="{32917B5F-6EE6-403B-941C-91CDC7296C66}"/>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ABA25CCF-23E9-4E5C-ADFD-693EA0CAE518}"/>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11" name="Group 10">
            <a:extLst>
              <a:ext uri="{FF2B5EF4-FFF2-40B4-BE49-F238E27FC236}">
                <a16:creationId xmlns:a16="http://schemas.microsoft.com/office/drawing/2014/main" id="{8E216925-945A-4EC2-91F6-160AD748E37C}"/>
              </a:ext>
            </a:extLst>
          </p:cNvPr>
          <p:cNvGrpSpPr/>
          <p:nvPr/>
        </p:nvGrpSpPr>
        <p:grpSpPr>
          <a:xfrm>
            <a:off x="7947206" y="1701842"/>
            <a:ext cx="1255916" cy="1008870"/>
            <a:chOff x="2899622" y="1308633"/>
            <a:chExt cx="2508727" cy="1744844"/>
          </a:xfrm>
        </p:grpSpPr>
        <p:sp>
          <p:nvSpPr>
            <p:cNvPr id="12" name="Rectangle: Rounded Corners 11">
              <a:extLst>
                <a:ext uri="{FF2B5EF4-FFF2-40B4-BE49-F238E27FC236}">
                  <a16:creationId xmlns:a16="http://schemas.microsoft.com/office/drawing/2014/main" id="{6AA861DA-3467-48FF-A20A-DEB9A2DE601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7">
              <a:extLst>
                <a:ext uri="{FF2B5EF4-FFF2-40B4-BE49-F238E27FC236}">
                  <a16:creationId xmlns:a16="http://schemas.microsoft.com/office/drawing/2014/main" id="{D288C158-E840-4EBC-9AFE-73A0823C7F48}"/>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14" name="Group 13">
            <a:extLst>
              <a:ext uri="{FF2B5EF4-FFF2-40B4-BE49-F238E27FC236}">
                <a16:creationId xmlns:a16="http://schemas.microsoft.com/office/drawing/2014/main" id="{3394DA12-EE06-4F36-9160-008671D13E9E}"/>
              </a:ext>
            </a:extLst>
          </p:cNvPr>
          <p:cNvGrpSpPr/>
          <p:nvPr/>
        </p:nvGrpSpPr>
        <p:grpSpPr>
          <a:xfrm>
            <a:off x="9226912" y="1701841"/>
            <a:ext cx="1596043" cy="1025357"/>
            <a:chOff x="5798055" y="1308633"/>
            <a:chExt cx="2857114" cy="1744844"/>
          </a:xfrm>
          <a:solidFill>
            <a:schemeClr val="accent2"/>
          </a:solidFill>
        </p:grpSpPr>
        <p:sp>
          <p:nvSpPr>
            <p:cNvPr id="15" name="Rectangle: Rounded Corners 14">
              <a:extLst>
                <a:ext uri="{FF2B5EF4-FFF2-40B4-BE49-F238E27FC236}">
                  <a16:creationId xmlns:a16="http://schemas.microsoft.com/office/drawing/2014/main" id="{C1D08851-FD60-4705-942D-7A9D46EF8A61}"/>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9">
              <a:extLst>
                <a:ext uri="{FF2B5EF4-FFF2-40B4-BE49-F238E27FC236}">
                  <a16:creationId xmlns:a16="http://schemas.microsoft.com/office/drawing/2014/main" id="{22D61A3E-5C5C-4C02-825F-1893CC3B2EF5}"/>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Permits</a:t>
              </a:r>
            </a:p>
            <a:p>
              <a:pPr marL="0" lvl="0" indent="0" algn="ctr" defTabSz="1066800">
                <a:lnSpc>
                  <a:spcPct val="90000"/>
                </a:lnSpc>
                <a:spcBef>
                  <a:spcPct val="0"/>
                </a:spcBef>
                <a:spcAft>
                  <a:spcPct val="35000"/>
                </a:spcAft>
                <a:buNone/>
              </a:pPr>
              <a:r>
                <a:rPr lang="en-US" sz="1100" b="1" kern="1200" dirty="0">
                  <a:solidFill>
                    <a:srgbClr val="3C4981"/>
                  </a:solidFill>
                </a:rPr>
                <a:t>Construction</a:t>
              </a:r>
            </a:p>
            <a:p>
              <a:pPr marL="0" lvl="0" indent="0" algn="ctr" defTabSz="1066800">
                <a:lnSpc>
                  <a:spcPct val="90000"/>
                </a:lnSpc>
                <a:spcBef>
                  <a:spcPct val="0"/>
                </a:spcBef>
                <a:spcAft>
                  <a:spcPct val="35000"/>
                </a:spcAft>
                <a:buNone/>
              </a:pPr>
              <a:r>
                <a:rPr lang="en-US" sz="1100" b="1" kern="1200" dirty="0">
                  <a:solidFill>
                    <a:srgbClr val="3C4981"/>
                  </a:solidFill>
                </a:rPr>
                <a:t>Release for Service</a:t>
              </a:r>
            </a:p>
          </p:txBody>
        </p:sp>
      </p:grpSp>
      <p:pic>
        <p:nvPicPr>
          <p:cNvPr id="17" name="Picture 16" descr="Woman signing contract">
            <a:extLst>
              <a:ext uri="{FF2B5EF4-FFF2-40B4-BE49-F238E27FC236}">
                <a16:creationId xmlns:a16="http://schemas.microsoft.com/office/drawing/2014/main" id="{8BA9583D-BE2A-41AA-86AC-3E80482D8CF6}"/>
              </a:ext>
            </a:extLst>
          </p:cNvPr>
          <p:cNvPicPr>
            <a:picLocks noChangeAspect="1"/>
          </p:cNvPicPr>
          <p:nvPr/>
        </p:nvPicPr>
        <p:blipFill>
          <a:blip r:embed="rId4"/>
          <a:stretch>
            <a:fillRect/>
          </a:stretch>
        </p:blipFill>
        <p:spPr>
          <a:xfrm>
            <a:off x="7010401" y="2963993"/>
            <a:ext cx="3926186" cy="2616818"/>
          </a:xfrm>
          <a:prstGeom prst="rect">
            <a:avLst/>
          </a:prstGeom>
        </p:spPr>
      </p:pic>
      <p:sp>
        <p:nvSpPr>
          <p:cNvPr id="18" name="Rectangle 17">
            <a:extLst>
              <a:ext uri="{FF2B5EF4-FFF2-40B4-BE49-F238E27FC236}">
                <a16:creationId xmlns:a16="http://schemas.microsoft.com/office/drawing/2014/main" id="{E3A26C72-E65A-4281-8C1E-FD482AC13736}"/>
              </a:ext>
            </a:extLst>
          </p:cNvPr>
          <p:cNvSpPr/>
          <p:nvPr/>
        </p:nvSpPr>
        <p:spPr>
          <a:xfrm>
            <a:off x="8138320" y="5573361"/>
            <a:ext cx="2890803"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5">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6">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sp>
        <p:nvSpPr>
          <p:cNvPr id="20" name="TextBox 19">
            <a:extLst>
              <a:ext uri="{FF2B5EF4-FFF2-40B4-BE49-F238E27FC236}">
                <a16:creationId xmlns:a16="http://schemas.microsoft.com/office/drawing/2014/main" id="{5B347A4F-1DE0-43FF-BB19-7DD1DD4FBEDA}"/>
              </a:ext>
            </a:extLst>
          </p:cNvPr>
          <p:cNvSpPr txBox="1"/>
          <p:nvPr/>
        </p:nvSpPr>
        <p:spPr>
          <a:xfrm>
            <a:off x="903349" y="1517027"/>
            <a:ext cx="5764151" cy="5755422"/>
          </a:xfrm>
          <a:prstGeom prst="rect">
            <a:avLst/>
          </a:prstGeom>
          <a:noFill/>
        </p:spPr>
        <p:txBody>
          <a:bodyPr wrap="square">
            <a:spAutoFit/>
          </a:bodyPr>
          <a:lstStyle/>
          <a:p>
            <a:r>
              <a:rPr lang="en-US" sz="2000" b="1" dirty="0">
                <a:solidFill>
                  <a:srgbClr val="3C4981"/>
                </a:solidFill>
              </a:rPr>
              <a:t>Potential Delays and Issues</a:t>
            </a:r>
          </a:p>
          <a:p>
            <a:pPr marL="285750" indent="-285750">
              <a:buFont typeface="Arial" panose="020B0604020202020204" pitchFamily="34" charset="0"/>
              <a:buChar char="•"/>
            </a:pPr>
            <a:r>
              <a:rPr lang="en-US" sz="1600" dirty="0">
                <a:solidFill>
                  <a:srgbClr val="3C4981"/>
                </a:solidFill>
              </a:rPr>
              <a:t>Bonds and/or the Contractor’s Insurance Certificate are not acceptable </a:t>
            </a:r>
          </a:p>
          <a:p>
            <a:pPr marL="742950" lvl="1" indent="-285750">
              <a:buFont typeface="Arial" panose="020B0604020202020204" pitchFamily="34" charset="0"/>
              <a:buChar char="•"/>
            </a:pPr>
            <a:r>
              <a:rPr lang="en-US" sz="1600" dirty="0">
                <a:solidFill>
                  <a:srgbClr val="3C4981"/>
                </a:solidFill>
              </a:rPr>
              <a:t>Email </a:t>
            </a:r>
            <a:r>
              <a:rPr lang="en-US" sz="1600" dirty="0">
                <a:solidFill>
                  <a:srgbClr val="3C4981"/>
                </a:solidFill>
                <a:hlinkClick r:id="rId7">
                  <a:extLst>
                    <a:ext uri="{A12FA001-AC4F-418D-AE19-62706E023703}">
                      <ahyp:hlinkClr xmlns:ahyp="http://schemas.microsoft.com/office/drawing/2018/hyperlinkcolor" val="tx"/>
                    </a:ext>
                  </a:extLst>
                </a:hlinkClick>
              </a:rPr>
              <a:t>insurancecertificate@wsscwater.com</a:t>
            </a:r>
            <a:r>
              <a:rPr lang="en-US" sz="1600" dirty="0">
                <a:solidFill>
                  <a:srgbClr val="3C4981"/>
                </a:solidFill>
              </a:rPr>
              <a:t> to verify the forms are acceptable before submittal </a:t>
            </a:r>
          </a:p>
          <a:p>
            <a:pPr marL="285750" indent="-285750">
              <a:buFont typeface="Arial" panose="020B0604020202020204" pitchFamily="34" charset="0"/>
              <a:buChar char="•"/>
            </a:pPr>
            <a:r>
              <a:rPr lang="en-US" sz="1600" dirty="0">
                <a:solidFill>
                  <a:srgbClr val="3C4981"/>
                </a:solidFill>
              </a:rPr>
              <a:t>Record Plats and/or Easements have not been executed</a:t>
            </a:r>
          </a:p>
          <a:p>
            <a:pPr marL="285750" indent="-285750">
              <a:buFont typeface="Arial" panose="020B0604020202020204" pitchFamily="34" charset="0"/>
              <a:buChar char="•"/>
            </a:pPr>
            <a:r>
              <a:rPr lang="en-US" sz="1600" dirty="0">
                <a:solidFill>
                  <a:srgbClr val="3C4981"/>
                </a:solidFill>
              </a:rPr>
              <a:t>OCL items have not been completed</a:t>
            </a:r>
          </a:p>
          <a:p>
            <a:pPr marL="285750" indent="-285750">
              <a:buFont typeface="Arial" panose="020B0604020202020204" pitchFamily="34" charset="0"/>
              <a:buChar char="•"/>
            </a:pPr>
            <a:r>
              <a:rPr lang="en-US" sz="1600" dirty="0">
                <a:solidFill>
                  <a:srgbClr val="3C4981"/>
                </a:solidFill>
              </a:rPr>
              <a:t>Entity Name (Name on permit and plans need to match that on Entity form)</a:t>
            </a:r>
          </a:p>
          <a:p>
            <a:endParaRPr lang="en-US" sz="2000" b="1" dirty="0">
              <a:solidFill>
                <a:srgbClr val="3C4981"/>
              </a:solidFill>
            </a:endParaRPr>
          </a:p>
          <a:p>
            <a:r>
              <a:rPr lang="en-US" sz="2000" b="1" dirty="0">
                <a:solidFill>
                  <a:srgbClr val="3C4981"/>
                </a:solidFill>
              </a:rPr>
              <a:t>Links</a:t>
            </a:r>
          </a:p>
          <a:p>
            <a:pPr marL="285750" indent="-285750">
              <a:buFont typeface="Arial" panose="020B0604020202020204" pitchFamily="34" charset="0"/>
              <a:buChar char="•"/>
            </a:pPr>
            <a:r>
              <a:rPr lang="en-US" sz="1600" dirty="0" err="1">
                <a:solidFill>
                  <a:srgbClr val="3C4981"/>
                </a:solidFill>
              </a:rPr>
              <a:t>ePermits</a:t>
            </a:r>
            <a:r>
              <a:rPr lang="en-US" sz="1600" dirty="0">
                <a:solidFill>
                  <a:srgbClr val="3C4981"/>
                </a:solidFill>
              </a:rPr>
              <a:t> - </a:t>
            </a:r>
            <a:r>
              <a:rPr lang="en-US" sz="1600" dirty="0">
                <a:hlinkClick r:id="rId8"/>
              </a:rPr>
              <a:t>https://www.wsscwater.com/epermitting</a:t>
            </a:r>
            <a:endParaRPr lang="en-US" sz="1600" dirty="0"/>
          </a:p>
          <a:p>
            <a:pPr marL="285750" indent="-285750">
              <a:buFont typeface="Arial" panose="020B0604020202020204" pitchFamily="34" charset="0"/>
              <a:buChar char="•"/>
            </a:pPr>
            <a:r>
              <a:rPr lang="en-US" sz="1600" dirty="0">
                <a:solidFill>
                  <a:srgbClr val="3C4981"/>
                </a:solidFill>
              </a:rPr>
              <a:t>Bonds and Insurance Information Forms – </a:t>
            </a:r>
            <a:r>
              <a:rPr lang="en-US" sz="1600" dirty="0">
                <a:solidFill>
                  <a:srgbClr val="3C4981"/>
                </a:solidFill>
                <a:hlinkClick r:id="rId9"/>
              </a:rPr>
              <a:t>https://www.wsscwater.com/bonds</a:t>
            </a:r>
            <a:endParaRPr lang="en-US" sz="1600" dirty="0">
              <a:solidFill>
                <a:srgbClr val="3C4981"/>
              </a:solidFill>
            </a:endParaRPr>
          </a:p>
          <a:p>
            <a:pPr marL="285750" indent="-285750">
              <a:buFont typeface="Arial" panose="020B0604020202020204" pitchFamily="34" charset="0"/>
              <a:buChar char="•"/>
            </a:pPr>
            <a:r>
              <a:rPr lang="en-US" sz="1600" dirty="0">
                <a:solidFill>
                  <a:srgbClr val="3C4981"/>
                </a:solidFill>
              </a:rPr>
              <a:t>eBuilder User Roles - </a:t>
            </a:r>
            <a:r>
              <a:rPr lang="en-US" sz="1600" dirty="0">
                <a:solidFill>
                  <a:srgbClr val="3C4981"/>
                </a:solidFill>
                <a:hlinkClick r:id="rId10"/>
              </a:rPr>
              <a:t>https://www.wsscwater.com/work-with-us/design-and-construction/construction-phase-3</a:t>
            </a:r>
            <a:endParaRPr lang="en-US" sz="1600" dirty="0">
              <a:solidFill>
                <a:srgbClr val="3C4981"/>
              </a:solidFill>
            </a:endParaRPr>
          </a:p>
          <a:p>
            <a:pPr marL="285750" indent="-285750">
              <a:buFont typeface="Arial" panose="020B0604020202020204" pitchFamily="34" charset="0"/>
              <a:buChar char="•"/>
            </a:pPr>
            <a:r>
              <a:rPr lang="en-US" sz="1600" dirty="0">
                <a:solidFill>
                  <a:srgbClr val="3C4981"/>
                </a:solidFill>
              </a:rPr>
              <a:t>Permits - </a:t>
            </a:r>
            <a:r>
              <a:rPr lang="en-US" sz="1600" dirty="0">
                <a:solidFill>
                  <a:srgbClr val="3C4981"/>
                </a:solidFill>
                <a:hlinkClick r:id="rId11"/>
              </a:rPr>
              <a:t>https://www.wsscwater.com/work-with-us/permit-services/permits</a:t>
            </a:r>
            <a:endParaRPr lang="en-US" sz="1600" dirty="0">
              <a:solidFill>
                <a:srgbClr val="3C4981"/>
              </a:solidFill>
            </a:endParaRPr>
          </a:p>
          <a:p>
            <a:pPr marL="285750" indent="-285750">
              <a:buFont typeface="Arial" panose="020B0604020202020204" pitchFamily="34" charset="0"/>
              <a:buChar char="•"/>
            </a:pPr>
            <a:r>
              <a:rPr lang="en-US" sz="1600" dirty="0">
                <a:solidFill>
                  <a:srgbClr val="3C4981"/>
                </a:solidFill>
              </a:rPr>
              <a:t>Request to Convert - </a:t>
            </a:r>
            <a:r>
              <a:rPr lang="en-US" sz="1600" dirty="0">
                <a:solidFill>
                  <a:srgbClr val="3C4981"/>
                </a:solidFill>
                <a:hlinkClick r:id="rId12"/>
              </a:rPr>
              <a:t>https://www.wsscwater.com/work-with-us/design-and-construction/design-phase-two-forms</a:t>
            </a:r>
            <a:endParaRPr lang="en-US" sz="1600" dirty="0">
              <a:solidFill>
                <a:srgbClr val="3C4981"/>
              </a:solidFill>
            </a:endParaRPr>
          </a:p>
          <a:p>
            <a:pPr marL="285750" indent="-285750">
              <a:buFont typeface="Arial" panose="020B0604020202020204" pitchFamily="34" charset="0"/>
              <a:buChar char="•"/>
            </a:pPr>
            <a:endParaRPr lang="en-US" dirty="0">
              <a:solidFill>
                <a:srgbClr val="3C4981"/>
              </a:solidFill>
            </a:endParaRPr>
          </a:p>
          <a:p>
            <a:pPr marL="285750" indent="-285750">
              <a:buFont typeface="Arial" panose="020B0604020202020204" pitchFamily="34" charset="0"/>
              <a:buChar char="•"/>
            </a:pPr>
            <a:endParaRPr lang="en-US" dirty="0"/>
          </a:p>
        </p:txBody>
      </p:sp>
      <p:pic>
        <p:nvPicPr>
          <p:cNvPr id="21" name="Recorded Sound">
            <a:hlinkClick r:id="" action="ppaction://media"/>
            <a:extLst>
              <a:ext uri="{FF2B5EF4-FFF2-40B4-BE49-F238E27FC236}">
                <a16:creationId xmlns:a16="http://schemas.microsoft.com/office/drawing/2014/main" id="{DDB578FE-4A9D-4916-8EF7-DC1548352D1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04833" y="6945923"/>
            <a:ext cx="487363" cy="487363"/>
          </a:xfrm>
          <a:prstGeom prst="rect">
            <a:avLst/>
          </a:prstGeom>
        </p:spPr>
      </p:pic>
    </p:spTree>
    <p:extLst>
      <p:ext uri="{BB962C8B-B14F-4D97-AF65-F5344CB8AC3E}">
        <p14:creationId xmlns:p14="http://schemas.microsoft.com/office/powerpoint/2010/main" val="39072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4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3804D7-2170-4A1A-9D90-F09D1ADDCF2B}"/>
              </a:ext>
            </a:extLst>
          </p:cNvPr>
          <p:cNvSpPr>
            <a:spLocks noGrp="1"/>
          </p:cNvSpPr>
          <p:nvPr>
            <p:ph type="body" idx="1"/>
          </p:nvPr>
        </p:nvSpPr>
        <p:spPr>
          <a:xfrm>
            <a:off x="2129916" y="3992492"/>
            <a:ext cx="7932168" cy="1888761"/>
          </a:xfrm>
        </p:spPr>
        <p:txBody>
          <a:bodyPr>
            <a:normAutofit fontScale="47500" lnSpcReduction="20000"/>
          </a:bodyPr>
          <a:lstStyle/>
          <a:p>
            <a:pPr algn="l"/>
            <a:r>
              <a:rPr lang="en-US" sz="6700" dirty="0"/>
              <a:t>Presenters:</a:t>
            </a:r>
          </a:p>
          <a:p>
            <a:pPr algn="l"/>
            <a:endParaRPr lang="en-US" sz="5900" dirty="0"/>
          </a:p>
          <a:p>
            <a:pPr lvl="1">
              <a:lnSpc>
                <a:spcPct val="170000"/>
              </a:lnSpc>
              <a:spcBef>
                <a:spcPts val="300"/>
              </a:spcBef>
              <a:spcAft>
                <a:spcPts val="300"/>
              </a:spcAft>
            </a:pPr>
            <a:r>
              <a:rPr lang="en-US" sz="4200" b="0" dirty="0">
                <a:solidFill>
                  <a:srgbClr val="36426F"/>
                </a:solidFill>
              </a:rPr>
              <a:t>Tom Gingrich, Development Design Section Manager</a:t>
            </a:r>
          </a:p>
          <a:p>
            <a:pPr lvl="1">
              <a:lnSpc>
                <a:spcPct val="170000"/>
              </a:lnSpc>
              <a:spcBef>
                <a:spcPts val="300"/>
              </a:spcBef>
              <a:spcAft>
                <a:spcPts val="300"/>
              </a:spcAft>
            </a:pPr>
            <a:r>
              <a:rPr lang="en-US" sz="4200" b="0" dirty="0">
                <a:solidFill>
                  <a:srgbClr val="36426F"/>
                </a:solidFill>
              </a:rPr>
              <a:t>Art Atencio, Project Manager</a:t>
            </a:r>
          </a:p>
          <a:p>
            <a:pPr lvl="1">
              <a:lnSpc>
                <a:spcPct val="170000"/>
              </a:lnSpc>
              <a:spcBef>
                <a:spcPts val="300"/>
              </a:spcBef>
              <a:spcAft>
                <a:spcPts val="300"/>
              </a:spcAft>
            </a:pPr>
            <a:r>
              <a:rPr lang="en-US" sz="4200" b="0" dirty="0">
                <a:solidFill>
                  <a:srgbClr val="36426F"/>
                </a:solidFill>
              </a:rPr>
              <a:t>Matt Snyder, Project Manager</a:t>
            </a:r>
          </a:p>
          <a:p>
            <a:pPr lvl="1">
              <a:lnSpc>
                <a:spcPct val="170000"/>
              </a:lnSpc>
              <a:spcBef>
                <a:spcPts val="300"/>
              </a:spcBef>
              <a:spcAft>
                <a:spcPts val="300"/>
              </a:spcAft>
            </a:pPr>
            <a:r>
              <a:rPr lang="en-US" sz="4200" b="0" dirty="0">
                <a:solidFill>
                  <a:srgbClr val="36426F"/>
                </a:solidFill>
              </a:rPr>
              <a:t>Bryan Hall, Project Manager</a:t>
            </a:r>
            <a:r>
              <a:rPr lang="en-US" sz="4200" dirty="0">
                <a:solidFill>
                  <a:srgbClr val="36426F"/>
                </a:solidFill>
              </a:rPr>
              <a:t> Supervisor</a:t>
            </a:r>
            <a:endParaRPr lang="en-US" sz="4200" b="0" dirty="0">
              <a:solidFill>
                <a:srgbClr val="36426F"/>
              </a:solidFill>
            </a:endParaRPr>
          </a:p>
          <a:p>
            <a:pPr lvl="1">
              <a:lnSpc>
                <a:spcPct val="170000"/>
              </a:lnSpc>
              <a:spcBef>
                <a:spcPts val="300"/>
              </a:spcBef>
              <a:spcAft>
                <a:spcPts val="300"/>
              </a:spcAft>
            </a:pPr>
            <a:r>
              <a:rPr lang="en-US" sz="4200" b="0" dirty="0">
                <a:solidFill>
                  <a:srgbClr val="36426F"/>
                </a:solidFill>
              </a:rPr>
              <a:t>Luis Tapia, Permit Services Section Manager</a:t>
            </a:r>
          </a:p>
          <a:p>
            <a:endParaRPr lang="en-US" dirty="0"/>
          </a:p>
        </p:txBody>
      </p:sp>
      <p:sp>
        <p:nvSpPr>
          <p:cNvPr id="3" name="Slide Number Placeholder 2">
            <a:extLst>
              <a:ext uri="{FF2B5EF4-FFF2-40B4-BE49-F238E27FC236}">
                <a16:creationId xmlns:a16="http://schemas.microsoft.com/office/drawing/2014/main" id="{763204D2-D6F7-1269-4E8B-E86C8C163EF4}"/>
              </a:ext>
            </a:extLst>
          </p:cNvPr>
          <p:cNvSpPr>
            <a:spLocks noGrp="1"/>
          </p:cNvSpPr>
          <p:nvPr>
            <p:ph type="sldNum" sz="quarter" idx="12"/>
          </p:nvPr>
        </p:nvSpPr>
        <p:spPr/>
        <p:txBody>
          <a:bodyPr/>
          <a:lstStyle/>
          <a:p>
            <a:fld id="{B4BD64BB-9BC2-3346-B283-A39112DA3F23}" type="slidenum">
              <a:rPr lang="en-US" smtClean="0"/>
              <a:t>3</a:t>
            </a:fld>
            <a:endParaRPr lang="en-US"/>
          </a:p>
        </p:txBody>
      </p:sp>
      <p:pic>
        <p:nvPicPr>
          <p:cNvPr id="5" name="PresentersPage3">
            <a:hlinkClick r:id="" action="ppaction://media"/>
            <a:extLst>
              <a:ext uri="{FF2B5EF4-FFF2-40B4-BE49-F238E27FC236}">
                <a16:creationId xmlns:a16="http://schemas.microsoft.com/office/drawing/2014/main" id="{C9455B5E-D97A-440F-98BD-C396CD5B46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8" y="7168697"/>
            <a:ext cx="487363" cy="487363"/>
          </a:xfrm>
          <a:prstGeom prst="rect">
            <a:avLst/>
          </a:prstGeom>
        </p:spPr>
      </p:pic>
    </p:spTree>
    <p:extLst>
      <p:ext uri="{BB962C8B-B14F-4D97-AF65-F5344CB8AC3E}">
        <p14:creationId xmlns:p14="http://schemas.microsoft.com/office/powerpoint/2010/main" val="3813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30</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28"/>
            <a:ext cx="8745522" cy="882505"/>
          </a:xfrm>
        </p:spPr>
        <p:txBody>
          <a:bodyPr/>
          <a:lstStyle/>
          <a:p>
            <a:r>
              <a:rPr lang="en-US" dirty="0"/>
              <a:t>Construction (1of 2)</a:t>
            </a:r>
          </a:p>
        </p:txBody>
      </p:sp>
      <p:sp>
        <p:nvSpPr>
          <p:cNvPr id="18" name="Arrow: Right 17">
            <a:extLst>
              <a:ext uri="{FF2B5EF4-FFF2-40B4-BE49-F238E27FC236}">
                <a16:creationId xmlns:a16="http://schemas.microsoft.com/office/drawing/2014/main" id="{4D45BD8A-D27C-4288-ADF2-FB00B5BD584D}"/>
              </a:ext>
            </a:extLst>
          </p:cNvPr>
          <p:cNvSpPr/>
          <p:nvPr/>
        </p:nvSpPr>
        <p:spPr>
          <a:xfrm>
            <a:off x="6822655" y="1284933"/>
            <a:ext cx="5146026"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4E8CDF1D-C1D1-44E6-B129-7D98EB7339ED}"/>
              </a:ext>
            </a:extLst>
          </p:cNvPr>
          <p:cNvGrpSpPr/>
          <p:nvPr/>
        </p:nvGrpSpPr>
        <p:grpSpPr>
          <a:xfrm>
            <a:off x="6668093" y="1811358"/>
            <a:ext cx="1255916" cy="995083"/>
            <a:chOff x="1189" y="1308633"/>
            <a:chExt cx="2508727" cy="1744844"/>
          </a:xfrm>
          <a:solidFill>
            <a:srgbClr val="3C4981"/>
          </a:solidFill>
        </p:grpSpPr>
        <p:sp>
          <p:nvSpPr>
            <p:cNvPr id="20" name="Rectangle: Rounded Corners 19">
              <a:extLst>
                <a:ext uri="{FF2B5EF4-FFF2-40B4-BE49-F238E27FC236}">
                  <a16:creationId xmlns:a16="http://schemas.microsoft.com/office/drawing/2014/main" id="{FBF498C0-AD2E-4FA1-A02D-51E31D9F78DE}"/>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5">
              <a:extLst>
                <a:ext uri="{FF2B5EF4-FFF2-40B4-BE49-F238E27FC236}">
                  <a16:creationId xmlns:a16="http://schemas.microsoft.com/office/drawing/2014/main" id="{199F96A4-C4C1-4EDE-831B-29ACB1A416F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22" name="Group 21">
            <a:extLst>
              <a:ext uri="{FF2B5EF4-FFF2-40B4-BE49-F238E27FC236}">
                <a16:creationId xmlns:a16="http://schemas.microsoft.com/office/drawing/2014/main" id="{79ACAE7A-9292-4B9C-A62B-E1199A5CFCB0}"/>
              </a:ext>
            </a:extLst>
          </p:cNvPr>
          <p:cNvGrpSpPr/>
          <p:nvPr/>
        </p:nvGrpSpPr>
        <p:grpSpPr>
          <a:xfrm>
            <a:off x="7947799" y="1811358"/>
            <a:ext cx="1255916" cy="995084"/>
            <a:chOff x="2899622" y="1308633"/>
            <a:chExt cx="2508727" cy="1744844"/>
          </a:xfrm>
        </p:grpSpPr>
        <p:sp>
          <p:nvSpPr>
            <p:cNvPr id="23" name="Rectangle: Rounded Corners 22">
              <a:extLst>
                <a:ext uri="{FF2B5EF4-FFF2-40B4-BE49-F238E27FC236}">
                  <a16:creationId xmlns:a16="http://schemas.microsoft.com/office/drawing/2014/main" id="{7B25DD0C-0546-46F7-AE61-4FC9C205FA2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7">
              <a:extLst>
                <a:ext uri="{FF2B5EF4-FFF2-40B4-BE49-F238E27FC236}">
                  <a16:creationId xmlns:a16="http://schemas.microsoft.com/office/drawing/2014/main" id="{49050D9B-C6A3-46DC-B538-EDCD2C320F3A}"/>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25" name="Group 24">
            <a:extLst>
              <a:ext uri="{FF2B5EF4-FFF2-40B4-BE49-F238E27FC236}">
                <a16:creationId xmlns:a16="http://schemas.microsoft.com/office/drawing/2014/main" id="{A97E1B46-3B1C-46AE-9895-9970C9037488}"/>
              </a:ext>
            </a:extLst>
          </p:cNvPr>
          <p:cNvGrpSpPr/>
          <p:nvPr/>
        </p:nvGrpSpPr>
        <p:grpSpPr>
          <a:xfrm>
            <a:off x="9227505" y="1811358"/>
            <a:ext cx="1596043" cy="995083"/>
            <a:chOff x="5798055" y="1308633"/>
            <a:chExt cx="2857114" cy="1744844"/>
          </a:xfrm>
          <a:solidFill>
            <a:schemeClr val="accent2"/>
          </a:solidFill>
        </p:grpSpPr>
        <p:sp>
          <p:nvSpPr>
            <p:cNvPr id="26" name="Rectangle: Rounded Corners 25">
              <a:extLst>
                <a:ext uri="{FF2B5EF4-FFF2-40B4-BE49-F238E27FC236}">
                  <a16:creationId xmlns:a16="http://schemas.microsoft.com/office/drawing/2014/main" id="{32DCEC97-D170-489B-9C0A-2A0193B3D99D}"/>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Rounded Corners 9">
              <a:extLst>
                <a:ext uri="{FF2B5EF4-FFF2-40B4-BE49-F238E27FC236}">
                  <a16:creationId xmlns:a16="http://schemas.microsoft.com/office/drawing/2014/main" id="{B42B1351-D355-45D2-9D9B-DC3B4FD59756}"/>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rPr>
                <a:t>Permits</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Construction</a:t>
              </a:r>
            </a:p>
            <a:p>
              <a:pPr marL="0" lvl="0" indent="0" algn="ctr" defTabSz="1066800">
                <a:lnSpc>
                  <a:spcPct val="90000"/>
                </a:lnSpc>
                <a:spcBef>
                  <a:spcPct val="0"/>
                </a:spcBef>
                <a:spcAft>
                  <a:spcPct val="35000"/>
                </a:spcAft>
                <a:buNone/>
              </a:pPr>
              <a:r>
                <a:rPr lang="en-US" sz="1100" b="1" kern="1200" dirty="0">
                  <a:solidFill>
                    <a:srgbClr val="3C4981"/>
                  </a:solidFill>
                </a:rPr>
                <a:t>Release for Service</a:t>
              </a:r>
            </a:p>
          </p:txBody>
        </p:sp>
      </p:grpSp>
      <p:pic>
        <p:nvPicPr>
          <p:cNvPr id="28" name="Picture 27" descr="Male engineer with flashlight inspecting steel cylinder">
            <a:extLst>
              <a:ext uri="{FF2B5EF4-FFF2-40B4-BE49-F238E27FC236}">
                <a16:creationId xmlns:a16="http://schemas.microsoft.com/office/drawing/2014/main" id="{F09AA58D-EFF6-4393-A851-DD8911125EA9}"/>
              </a:ext>
            </a:extLst>
          </p:cNvPr>
          <p:cNvPicPr>
            <a:picLocks noChangeAspect="1"/>
          </p:cNvPicPr>
          <p:nvPr/>
        </p:nvPicPr>
        <p:blipFill>
          <a:blip r:embed="rId6"/>
          <a:stretch>
            <a:fillRect/>
          </a:stretch>
        </p:blipFill>
        <p:spPr>
          <a:xfrm>
            <a:off x="6667500" y="2857500"/>
            <a:ext cx="4055865" cy="2703250"/>
          </a:xfrm>
          <a:prstGeom prst="rect">
            <a:avLst/>
          </a:prstGeom>
        </p:spPr>
      </p:pic>
      <p:sp>
        <p:nvSpPr>
          <p:cNvPr id="30" name="TextBox 29">
            <a:extLst>
              <a:ext uri="{FF2B5EF4-FFF2-40B4-BE49-F238E27FC236}">
                <a16:creationId xmlns:a16="http://schemas.microsoft.com/office/drawing/2014/main" id="{3A0BE8F6-348D-4A50-8B13-446416D78B51}"/>
              </a:ext>
            </a:extLst>
          </p:cNvPr>
          <p:cNvSpPr txBox="1"/>
          <p:nvPr/>
        </p:nvSpPr>
        <p:spPr>
          <a:xfrm>
            <a:off x="838200" y="1169930"/>
            <a:ext cx="5427855" cy="5770811"/>
          </a:xfrm>
          <a:prstGeom prst="rect">
            <a:avLst/>
          </a:prstGeom>
          <a:noFill/>
        </p:spPr>
        <p:txBody>
          <a:bodyPr wrap="square" rtlCol="0">
            <a:spAutoFit/>
          </a:bodyPr>
          <a:lstStyle/>
          <a:p>
            <a:r>
              <a:rPr lang="en-US" sz="2000" b="1" dirty="0">
                <a:solidFill>
                  <a:srgbClr val="3C4981"/>
                </a:solidFill>
              </a:rPr>
              <a:t>Process</a:t>
            </a:r>
            <a:endParaRPr lang="en-US" sz="1300" b="1" dirty="0">
              <a:solidFill>
                <a:srgbClr val="3C4981"/>
              </a:solidFill>
            </a:endParaRPr>
          </a:p>
          <a:p>
            <a:pPr marL="342900" indent="-342900">
              <a:buFont typeface="+mj-lt"/>
              <a:buAutoNum type="arabicPeriod"/>
            </a:pPr>
            <a:r>
              <a:rPr lang="en-US" sz="1600" dirty="0">
                <a:solidFill>
                  <a:srgbClr val="3C4981"/>
                </a:solidFill>
              </a:rPr>
              <a:t>Pre-construction meeting.</a:t>
            </a:r>
          </a:p>
          <a:p>
            <a:pPr marL="342900" indent="-342900">
              <a:buFont typeface="+mj-lt"/>
              <a:buAutoNum type="arabicPeriod"/>
            </a:pPr>
            <a:r>
              <a:rPr lang="en-US" sz="1600" dirty="0">
                <a:solidFill>
                  <a:srgbClr val="3C4981"/>
                </a:solidFill>
              </a:rPr>
              <a:t>WSSC’s review/approval of shop drawings and materials. </a:t>
            </a:r>
          </a:p>
          <a:p>
            <a:pPr marL="342900" indent="-342900">
              <a:buFont typeface="+mj-lt"/>
              <a:buAutoNum type="arabicPeriod"/>
            </a:pPr>
            <a:r>
              <a:rPr lang="en-US" sz="1600" dirty="0">
                <a:solidFill>
                  <a:srgbClr val="3C4981"/>
                </a:solidFill>
              </a:rPr>
              <a:t>Construction of mains and appurtenances. </a:t>
            </a:r>
          </a:p>
          <a:p>
            <a:pPr marL="342900" indent="-342900">
              <a:buFont typeface="+mj-lt"/>
              <a:buAutoNum type="arabicPeriod"/>
            </a:pPr>
            <a:r>
              <a:rPr lang="en-US" sz="1600" dirty="0">
                <a:solidFill>
                  <a:srgbClr val="3C4981"/>
                </a:solidFill>
              </a:rPr>
              <a:t>Testing.</a:t>
            </a:r>
          </a:p>
          <a:p>
            <a:pPr marL="342900" indent="-342900">
              <a:buFont typeface="+mj-lt"/>
              <a:buAutoNum type="arabicPeriod"/>
            </a:pPr>
            <a:r>
              <a:rPr lang="en-US" sz="1600" dirty="0">
                <a:solidFill>
                  <a:srgbClr val="3C4981"/>
                </a:solidFill>
              </a:rPr>
              <a:t>Submittal of as-built drawings, forms, results, and certifications in eBuilder</a:t>
            </a:r>
          </a:p>
          <a:p>
            <a:pPr marL="342900" indent="-342900">
              <a:buFont typeface="+mj-lt"/>
              <a:buAutoNum type="arabicPeriod"/>
            </a:pPr>
            <a:r>
              <a:rPr lang="en-US" sz="1600" dirty="0">
                <a:solidFill>
                  <a:srgbClr val="3C4981"/>
                </a:solidFill>
              </a:rPr>
              <a:t>Issuance of Certificate of Substantial Completion (CSC).</a:t>
            </a:r>
          </a:p>
          <a:p>
            <a:pPr marL="342900" indent="-342900">
              <a:buFont typeface="+mj-lt"/>
              <a:buAutoNum type="arabicPeriod"/>
            </a:pPr>
            <a:r>
              <a:rPr lang="en-US" sz="1600" dirty="0">
                <a:solidFill>
                  <a:srgbClr val="3C4981"/>
                </a:solidFill>
              </a:rPr>
              <a:t>Release for Service.</a:t>
            </a:r>
          </a:p>
          <a:p>
            <a:pPr marL="342900" indent="-342900">
              <a:buFont typeface="+mj-lt"/>
              <a:buAutoNum type="arabicPeriod"/>
            </a:pPr>
            <a:r>
              <a:rPr lang="en-US" sz="1600" dirty="0">
                <a:solidFill>
                  <a:srgbClr val="3C4981"/>
                </a:solidFill>
              </a:rPr>
              <a:t>Issuance of CFA (Certificate of Final Acceptance). This is a two-part process. Part “A” is before the surface paving course and Part “B” is after the final surface paving is </a:t>
            </a:r>
            <a:r>
              <a:rPr lang="en-US" dirty="0">
                <a:solidFill>
                  <a:srgbClr val="3C4981"/>
                </a:solidFill>
              </a:rPr>
              <a:t>done.</a:t>
            </a:r>
          </a:p>
          <a:p>
            <a:pPr marL="800100" lvl="1" indent="-342900">
              <a:buFont typeface="+mj-lt"/>
              <a:buAutoNum type="alphaLcPeriod"/>
            </a:pPr>
            <a:endParaRPr lang="en-US" sz="1300" dirty="0">
              <a:solidFill>
                <a:srgbClr val="3C4981"/>
              </a:solidFill>
            </a:endParaRPr>
          </a:p>
          <a:p>
            <a:r>
              <a:rPr lang="en-US" sz="2000" b="1" dirty="0">
                <a:solidFill>
                  <a:srgbClr val="3C4981"/>
                </a:solidFill>
              </a:rPr>
              <a:t>Potential Delays and Issues</a:t>
            </a:r>
          </a:p>
          <a:p>
            <a:pPr marL="285750" indent="-285750">
              <a:buFont typeface="Arial" panose="020B0604020202020204" pitchFamily="34" charset="0"/>
              <a:buChar char="•"/>
            </a:pPr>
            <a:r>
              <a:rPr lang="en-US" sz="1600" dirty="0">
                <a:solidFill>
                  <a:srgbClr val="3C4981"/>
                </a:solidFill>
              </a:rPr>
              <a:t>The use of non-approved materials</a:t>
            </a:r>
          </a:p>
          <a:p>
            <a:pPr marL="285750" indent="-285750">
              <a:buFont typeface="Arial" panose="020B0604020202020204" pitchFamily="34" charset="0"/>
              <a:buChar char="•"/>
            </a:pPr>
            <a:r>
              <a:rPr lang="en-US" sz="1600" dirty="0">
                <a:solidFill>
                  <a:srgbClr val="3C4981"/>
                </a:solidFill>
              </a:rPr>
              <a:t>Changes to the eBuilder user form roles</a:t>
            </a:r>
          </a:p>
          <a:p>
            <a:pPr marL="285750" indent="-285750">
              <a:buFont typeface="Arial" panose="020B0604020202020204" pitchFamily="34" charset="0"/>
              <a:buChar char="•"/>
            </a:pPr>
            <a:r>
              <a:rPr lang="en-US" sz="1600" dirty="0">
                <a:solidFill>
                  <a:srgbClr val="3C4981"/>
                </a:solidFill>
              </a:rPr>
              <a:t>Shutdowns and bypass</a:t>
            </a:r>
          </a:p>
          <a:p>
            <a:pPr marL="285750" indent="-285750">
              <a:buFont typeface="Arial" panose="020B0604020202020204" pitchFamily="34" charset="0"/>
              <a:buChar char="•"/>
            </a:pPr>
            <a:r>
              <a:rPr lang="en-US" sz="1600" dirty="0">
                <a:solidFill>
                  <a:srgbClr val="3C4981"/>
                </a:solidFill>
              </a:rPr>
              <a:t>Communication issues, use of eBuilder</a:t>
            </a:r>
          </a:p>
          <a:p>
            <a:pPr marL="285750" indent="-285750">
              <a:buFont typeface="Arial" panose="020B0604020202020204" pitchFamily="34" charset="0"/>
              <a:buChar char="•"/>
            </a:pPr>
            <a:r>
              <a:rPr lang="en-US" sz="1600" dirty="0">
                <a:solidFill>
                  <a:srgbClr val="3C4981"/>
                </a:solidFill>
              </a:rPr>
              <a:t>Revisions</a:t>
            </a:r>
          </a:p>
          <a:p>
            <a:pPr marL="285750" indent="-285750">
              <a:buFont typeface="Arial" panose="020B0604020202020204" pitchFamily="34" charset="0"/>
              <a:buChar char="•"/>
            </a:pPr>
            <a:r>
              <a:rPr lang="en-US" sz="1600" dirty="0">
                <a:solidFill>
                  <a:srgbClr val="3C4981"/>
                </a:solidFill>
              </a:rPr>
              <a:t>As-builts, release of liens, and maintenance bond.</a:t>
            </a:r>
          </a:p>
          <a:p>
            <a:pPr marL="285750" indent="-285750">
              <a:buFont typeface="Arial" panose="020B0604020202020204" pitchFamily="34" charset="0"/>
              <a:buChar char="•"/>
            </a:pPr>
            <a:endParaRPr lang="en-US" sz="1300" dirty="0">
              <a:solidFill>
                <a:srgbClr val="3C4981"/>
              </a:solidFill>
            </a:endParaRPr>
          </a:p>
          <a:p>
            <a:r>
              <a:rPr lang="en-US" sz="1300" b="1" u="sng" dirty="0">
                <a:solidFill>
                  <a:srgbClr val="3C4981"/>
                </a:solidFill>
              </a:rPr>
              <a:t> </a:t>
            </a:r>
            <a:endParaRPr lang="en-US" sz="1300" dirty="0">
              <a:solidFill>
                <a:srgbClr val="3C4981"/>
              </a:solidFill>
            </a:endParaRPr>
          </a:p>
        </p:txBody>
      </p:sp>
      <p:pic>
        <p:nvPicPr>
          <p:cNvPr id="17" name="Recorded Sound">
            <a:hlinkClick r:id="" action="ppaction://media"/>
            <a:extLst>
              <a:ext uri="{FF2B5EF4-FFF2-40B4-BE49-F238E27FC236}">
                <a16:creationId xmlns:a16="http://schemas.microsoft.com/office/drawing/2014/main" id="{64DEF480-37A8-4826-823B-193AEED3A8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8637" y="7036417"/>
            <a:ext cx="487363" cy="487363"/>
          </a:xfrm>
          <a:prstGeom prst="rect">
            <a:avLst/>
          </a:prstGeom>
        </p:spPr>
      </p:pic>
      <p:pic>
        <p:nvPicPr>
          <p:cNvPr id="29" name="Recorded Sound">
            <a:hlinkClick r:id="" action="ppaction://media"/>
            <a:extLst>
              <a:ext uri="{FF2B5EF4-FFF2-40B4-BE49-F238E27FC236}">
                <a16:creationId xmlns:a16="http://schemas.microsoft.com/office/drawing/2014/main" id="{F2099FEE-742B-4B88-AC37-F8EB5E53049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78973" y="7021779"/>
            <a:ext cx="487363" cy="487363"/>
          </a:xfrm>
          <a:prstGeom prst="rect">
            <a:avLst/>
          </a:prstGeom>
        </p:spPr>
      </p:pic>
    </p:spTree>
    <p:extLst>
      <p:ext uri="{BB962C8B-B14F-4D97-AF65-F5344CB8AC3E}">
        <p14:creationId xmlns:p14="http://schemas.microsoft.com/office/powerpoint/2010/main" val="16733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30"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35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9"/>
                </p:tgtEl>
              </p:cMediaNode>
            </p:audio>
            <p:audio>
              <p:cMediaNode vol="80000">
                <p:cTn id="12"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31</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28"/>
            <a:ext cx="8745522" cy="882505"/>
          </a:xfrm>
        </p:spPr>
        <p:txBody>
          <a:bodyPr/>
          <a:lstStyle/>
          <a:p>
            <a:r>
              <a:rPr lang="en-US" dirty="0"/>
              <a:t>Construction (2 of 2)</a:t>
            </a:r>
          </a:p>
        </p:txBody>
      </p:sp>
      <p:sp>
        <p:nvSpPr>
          <p:cNvPr id="18" name="Arrow: Right 17">
            <a:extLst>
              <a:ext uri="{FF2B5EF4-FFF2-40B4-BE49-F238E27FC236}">
                <a16:creationId xmlns:a16="http://schemas.microsoft.com/office/drawing/2014/main" id="{4D45BD8A-D27C-4288-ADF2-FB00B5BD584D}"/>
              </a:ext>
            </a:extLst>
          </p:cNvPr>
          <p:cNvSpPr/>
          <p:nvPr/>
        </p:nvSpPr>
        <p:spPr>
          <a:xfrm>
            <a:off x="6822654" y="1175327"/>
            <a:ext cx="5253411"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4E8CDF1D-C1D1-44E6-B129-7D98EB7339ED}"/>
              </a:ext>
            </a:extLst>
          </p:cNvPr>
          <p:cNvGrpSpPr/>
          <p:nvPr/>
        </p:nvGrpSpPr>
        <p:grpSpPr>
          <a:xfrm>
            <a:off x="6668093" y="1701752"/>
            <a:ext cx="1255916" cy="995083"/>
            <a:chOff x="1189" y="1308633"/>
            <a:chExt cx="2508727" cy="1744844"/>
          </a:xfrm>
          <a:solidFill>
            <a:srgbClr val="3C4981"/>
          </a:solidFill>
        </p:grpSpPr>
        <p:sp>
          <p:nvSpPr>
            <p:cNvPr id="20" name="Rectangle: Rounded Corners 19">
              <a:extLst>
                <a:ext uri="{FF2B5EF4-FFF2-40B4-BE49-F238E27FC236}">
                  <a16:creationId xmlns:a16="http://schemas.microsoft.com/office/drawing/2014/main" id="{FBF498C0-AD2E-4FA1-A02D-51E31D9F78DE}"/>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5">
              <a:extLst>
                <a:ext uri="{FF2B5EF4-FFF2-40B4-BE49-F238E27FC236}">
                  <a16:creationId xmlns:a16="http://schemas.microsoft.com/office/drawing/2014/main" id="{199F96A4-C4C1-4EDE-831B-29ACB1A416F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22" name="Group 21">
            <a:extLst>
              <a:ext uri="{FF2B5EF4-FFF2-40B4-BE49-F238E27FC236}">
                <a16:creationId xmlns:a16="http://schemas.microsoft.com/office/drawing/2014/main" id="{79ACAE7A-9292-4B9C-A62B-E1199A5CFCB0}"/>
              </a:ext>
            </a:extLst>
          </p:cNvPr>
          <p:cNvGrpSpPr/>
          <p:nvPr/>
        </p:nvGrpSpPr>
        <p:grpSpPr>
          <a:xfrm>
            <a:off x="7947799" y="1690694"/>
            <a:ext cx="1255916" cy="1006142"/>
            <a:chOff x="2899622" y="1308633"/>
            <a:chExt cx="2508727" cy="1744844"/>
          </a:xfrm>
        </p:grpSpPr>
        <p:sp>
          <p:nvSpPr>
            <p:cNvPr id="23" name="Rectangle: Rounded Corners 22">
              <a:extLst>
                <a:ext uri="{FF2B5EF4-FFF2-40B4-BE49-F238E27FC236}">
                  <a16:creationId xmlns:a16="http://schemas.microsoft.com/office/drawing/2014/main" id="{7B25DD0C-0546-46F7-AE61-4FC9C205FA2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7">
              <a:extLst>
                <a:ext uri="{FF2B5EF4-FFF2-40B4-BE49-F238E27FC236}">
                  <a16:creationId xmlns:a16="http://schemas.microsoft.com/office/drawing/2014/main" id="{49050D9B-C6A3-46DC-B538-EDCD2C320F3A}"/>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grpSp>
        <p:nvGrpSpPr>
          <p:cNvPr id="25" name="Group 24">
            <a:extLst>
              <a:ext uri="{FF2B5EF4-FFF2-40B4-BE49-F238E27FC236}">
                <a16:creationId xmlns:a16="http://schemas.microsoft.com/office/drawing/2014/main" id="{A97E1B46-3B1C-46AE-9895-9970C9037488}"/>
              </a:ext>
            </a:extLst>
          </p:cNvPr>
          <p:cNvGrpSpPr/>
          <p:nvPr/>
        </p:nvGrpSpPr>
        <p:grpSpPr>
          <a:xfrm>
            <a:off x="9227505" y="1701752"/>
            <a:ext cx="1596043" cy="995083"/>
            <a:chOff x="5798055" y="1308633"/>
            <a:chExt cx="2857114" cy="1744844"/>
          </a:xfrm>
          <a:solidFill>
            <a:schemeClr val="accent2"/>
          </a:solidFill>
        </p:grpSpPr>
        <p:sp>
          <p:nvSpPr>
            <p:cNvPr id="26" name="Rectangle: Rounded Corners 25">
              <a:extLst>
                <a:ext uri="{FF2B5EF4-FFF2-40B4-BE49-F238E27FC236}">
                  <a16:creationId xmlns:a16="http://schemas.microsoft.com/office/drawing/2014/main" id="{32DCEC97-D170-489B-9C0A-2A0193B3D99D}"/>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Rounded Corners 9">
              <a:extLst>
                <a:ext uri="{FF2B5EF4-FFF2-40B4-BE49-F238E27FC236}">
                  <a16:creationId xmlns:a16="http://schemas.microsoft.com/office/drawing/2014/main" id="{B42B1351-D355-45D2-9D9B-DC3B4FD59756}"/>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rPr>
                <a:t>Permits</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Construction</a:t>
              </a:r>
            </a:p>
            <a:p>
              <a:pPr marL="0" lvl="0" indent="0" algn="ctr" defTabSz="1066800">
                <a:lnSpc>
                  <a:spcPct val="90000"/>
                </a:lnSpc>
                <a:spcBef>
                  <a:spcPct val="0"/>
                </a:spcBef>
                <a:spcAft>
                  <a:spcPct val="35000"/>
                </a:spcAft>
                <a:buNone/>
              </a:pPr>
              <a:r>
                <a:rPr lang="en-US" sz="1100" b="1" kern="1200" dirty="0">
                  <a:solidFill>
                    <a:srgbClr val="3C4981"/>
                  </a:solidFill>
                </a:rPr>
                <a:t>Release for Service</a:t>
              </a:r>
            </a:p>
          </p:txBody>
        </p:sp>
      </p:grpSp>
      <p:pic>
        <p:nvPicPr>
          <p:cNvPr id="28" name="Picture 27" descr="Male engineer with flashlight inspecting steel cylinder">
            <a:extLst>
              <a:ext uri="{FF2B5EF4-FFF2-40B4-BE49-F238E27FC236}">
                <a16:creationId xmlns:a16="http://schemas.microsoft.com/office/drawing/2014/main" id="{F09AA58D-EFF6-4393-A851-DD8911125EA9}"/>
              </a:ext>
            </a:extLst>
          </p:cNvPr>
          <p:cNvPicPr>
            <a:picLocks noChangeAspect="1"/>
          </p:cNvPicPr>
          <p:nvPr/>
        </p:nvPicPr>
        <p:blipFill>
          <a:blip r:embed="rId2"/>
          <a:stretch>
            <a:fillRect/>
          </a:stretch>
        </p:blipFill>
        <p:spPr>
          <a:xfrm>
            <a:off x="7010400" y="2857500"/>
            <a:ext cx="4055865" cy="2703250"/>
          </a:xfrm>
          <a:prstGeom prst="rect">
            <a:avLst/>
          </a:prstGeom>
        </p:spPr>
      </p:pic>
      <p:sp>
        <p:nvSpPr>
          <p:cNvPr id="30" name="TextBox 29">
            <a:extLst>
              <a:ext uri="{FF2B5EF4-FFF2-40B4-BE49-F238E27FC236}">
                <a16:creationId xmlns:a16="http://schemas.microsoft.com/office/drawing/2014/main" id="{3A0BE8F6-348D-4A50-8B13-446416D78B51}"/>
              </a:ext>
            </a:extLst>
          </p:cNvPr>
          <p:cNvSpPr txBox="1"/>
          <p:nvPr/>
        </p:nvSpPr>
        <p:spPr>
          <a:xfrm>
            <a:off x="838199" y="1551202"/>
            <a:ext cx="5740774" cy="3877985"/>
          </a:xfrm>
          <a:prstGeom prst="rect">
            <a:avLst/>
          </a:prstGeom>
          <a:noFill/>
        </p:spPr>
        <p:txBody>
          <a:bodyPr wrap="square" rtlCol="0">
            <a:spAutoFit/>
          </a:bodyPr>
          <a:lstStyle/>
          <a:p>
            <a:r>
              <a:rPr lang="en-US" sz="2000" b="1" dirty="0">
                <a:solidFill>
                  <a:srgbClr val="3C4981"/>
                </a:solidFill>
              </a:rPr>
              <a:t>Contacts</a:t>
            </a:r>
            <a:endParaRPr lang="en-US" sz="1300" b="1" dirty="0"/>
          </a:p>
          <a:p>
            <a:pPr marL="285750" indent="-285750">
              <a:buFont typeface="Arial" panose="020B0604020202020204" pitchFamily="34" charset="0"/>
              <a:buChar char="•"/>
            </a:pPr>
            <a:r>
              <a:rPr lang="en-US" dirty="0">
                <a:solidFill>
                  <a:srgbClr val="3C4981"/>
                </a:solidFill>
              </a:rPr>
              <a:t>WSSC Pipeline Construction Division (PCD)Inspector</a:t>
            </a:r>
          </a:p>
          <a:p>
            <a:pPr marL="285750" indent="-285750">
              <a:buFont typeface="Arial" panose="020B0604020202020204" pitchFamily="34" charset="0"/>
              <a:buChar char="•"/>
            </a:pPr>
            <a:r>
              <a:rPr lang="en-US" dirty="0">
                <a:solidFill>
                  <a:srgbClr val="3C4981"/>
                </a:solidFill>
              </a:rPr>
              <a:t>WSSC PCD Contract Manager</a:t>
            </a:r>
          </a:p>
          <a:p>
            <a:pPr marL="285750" indent="-285750">
              <a:buFont typeface="Arial" panose="020B0604020202020204" pitchFamily="34" charset="0"/>
              <a:buChar char="•"/>
            </a:pPr>
            <a:endParaRPr lang="en-US" sz="1300" dirty="0">
              <a:solidFill>
                <a:srgbClr val="3C4981"/>
              </a:solidFill>
            </a:endParaRPr>
          </a:p>
          <a:p>
            <a:r>
              <a:rPr lang="en-US" sz="2000" b="1" dirty="0">
                <a:solidFill>
                  <a:srgbClr val="3C4981"/>
                </a:solidFill>
              </a:rPr>
              <a:t>Links</a:t>
            </a:r>
            <a:endParaRPr lang="en-US" sz="1300" b="1" dirty="0">
              <a:solidFill>
                <a:srgbClr val="3C4981"/>
              </a:solidFill>
            </a:endParaRPr>
          </a:p>
          <a:p>
            <a:pPr marL="285750" indent="-285750">
              <a:buFont typeface="Arial" panose="020B0604020202020204" pitchFamily="34" charset="0"/>
              <a:buChar char="•"/>
            </a:pPr>
            <a:r>
              <a:rPr lang="en-US" dirty="0">
                <a:solidFill>
                  <a:srgbClr val="3C4981"/>
                </a:solidFill>
              </a:rPr>
              <a:t>eBuilder - </a:t>
            </a:r>
            <a:r>
              <a:rPr lang="en-US" dirty="0">
                <a:solidFill>
                  <a:srgbClr val="3C4981"/>
                </a:solidFill>
                <a:hlinkClick r:id="rId3"/>
              </a:rPr>
              <a:t>https://app.e-builder.net/auth/www/index.aspx?ReturnUrl=/index.aspx</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Construction Forms - </a:t>
            </a:r>
            <a:r>
              <a:rPr lang="en-US" dirty="0">
                <a:solidFill>
                  <a:srgbClr val="3C4981"/>
                </a:solidFill>
                <a:hlinkClick r:id="rId4"/>
              </a:rPr>
              <a:t>https://www.wsscwater.com/work-with-us/design-and-construction/construction-phase-3</a:t>
            </a:r>
            <a:endParaRPr lang="en-US" dirty="0">
              <a:solidFill>
                <a:srgbClr val="3C4981"/>
              </a:solidFill>
            </a:endParaRPr>
          </a:p>
          <a:p>
            <a:pPr marL="285750" indent="-285750">
              <a:buFont typeface="Arial" panose="020B0604020202020204" pitchFamily="34" charset="0"/>
              <a:buChar char="•"/>
            </a:pPr>
            <a:r>
              <a:rPr lang="en-US" dirty="0">
                <a:solidFill>
                  <a:srgbClr val="3C4981"/>
                </a:solidFill>
              </a:rPr>
              <a:t>CSC and CFA Process Presentation - </a:t>
            </a:r>
            <a:r>
              <a:rPr lang="en-US" dirty="0">
                <a:hlinkClick r:id="rId4"/>
              </a:rPr>
              <a:t>https://www.wsscwater.com/work-with-us/design-and-construction/construction-phase-3</a:t>
            </a:r>
            <a:endParaRPr lang="en-US" dirty="0"/>
          </a:p>
          <a:p>
            <a:pPr marL="285750" indent="-285750">
              <a:buFont typeface="Arial" panose="020B0604020202020204" pitchFamily="34" charset="0"/>
              <a:buChar char="•"/>
            </a:pPr>
            <a:endParaRPr lang="en-US" sz="1300" dirty="0">
              <a:solidFill>
                <a:srgbClr val="3C4981"/>
              </a:solidFill>
            </a:endParaRPr>
          </a:p>
        </p:txBody>
      </p:sp>
    </p:spTree>
    <p:extLst>
      <p:ext uri="{BB962C8B-B14F-4D97-AF65-F5344CB8AC3E}">
        <p14:creationId xmlns:p14="http://schemas.microsoft.com/office/powerpoint/2010/main" val="412200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32</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8555"/>
            <a:ext cx="8745522" cy="882505"/>
          </a:xfrm>
        </p:spPr>
        <p:txBody>
          <a:bodyPr>
            <a:normAutofit fontScale="90000"/>
          </a:bodyPr>
          <a:lstStyle/>
          <a:p>
            <a:r>
              <a:rPr lang="en-US" dirty="0"/>
              <a:t>SEP and DRP Release for Service (1 of 2)</a:t>
            </a:r>
          </a:p>
        </p:txBody>
      </p:sp>
      <p:sp>
        <p:nvSpPr>
          <p:cNvPr id="18" name="Arrow: Right 17">
            <a:extLst>
              <a:ext uri="{FF2B5EF4-FFF2-40B4-BE49-F238E27FC236}">
                <a16:creationId xmlns:a16="http://schemas.microsoft.com/office/drawing/2014/main" id="{4D45BD8A-D27C-4288-ADF2-FB00B5BD584D}"/>
              </a:ext>
            </a:extLst>
          </p:cNvPr>
          <p:cNvSpPr/>
          <p:nvPr/>
        </p:nvSpPr>
        <p:spPr>
          <a:xfrm>
            <a:off x="6822062" y="1192772"/>
            <a:ext cx="5369938"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4E8CDF1D-C1D1-44E6-B129-7D98EB7339ED}"/>
              </a:ext>
            </a:extLst>
          </p:cNvPr>
          <p:cNvGrpSpPr/>
          <p:nvPr/>
        </p:nvGrpSpPr>
        <p:grpSpPr>
          <a:xfrm>
            <a:off x="6667500" y="1719197"/>
            <a:ext cx="1255916" cy="995083"/>
            <a:chOff x="1189" y="1308633"/>
            <a:chExt cx="2508727" cy="1744844"/>
          </a:xfrm>
          <a:solidFill>
            <a:srgbClr val="3C4981"/>
          </a:solidFill>
        </p:grpSpPr>
        <p:sp>
          <p:nvSpPr>
            <p:cNvPr id="20" name="Rectangle: Rounded Corners 19">
              <a:extLst>
                <a:ext uri="{FF2B5EF4-FFF2-40B4-BE49-F238E27FC236}">
                  <a16:creationId xmlns:a16="http://schemas.microsoft.com/office/drawing/2014/main" id="{FBF498C0-AD2E-4FA1-A02D-51E31D9F78DE}"/>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5">
              <a:extLst>
                <a:ext uri="{FF2B5EF4-FFF2-40B4-BE49-F238E27FC236}">
                  <a16:creationId xmlns:a16="http://schemas.microsoft.com/office/drawing/2014/main" id="{199F96A4-C4C1-4EDE-831B-29ACB1A416F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22" name="Group 21">
            <a:extLst>
              <a:ext uri="{FF2B5EF4-FFF2-40B4-BE49-F238E27FC236}">
                <a16:creationId xmlns:a16="http://schemas.microsoft.com/office/drawing/2014/main" id="{79ACAE7A-9292-4B9C-A62B-E1199A5CFCB0}"/>
              </a:ext>
            </a:extLst>
          </p:cNvPr>
          <p:cNvGrpSpPr/>
          <p:nvPr/>
        </p:nvGrpSpPr>
        <p:grpSpPr>
          <a:xfrm>
            <a:off x="7947206" y="1736169"/>
            <a:ext cx="1255916" cy="978111"/>
            <a:chOff x="2899622" y="1308633"/>
            <a:chExt cx="2508727" cy="1744844"/>
          </a:xfrm>
        </p:grpSpPr>
        <p:sp>
          <p:nvSpPr>
            <p:cNvPr id="23" name="Rectangle: Rounded Corners 22">
              <a:extLst>
                <a:ext uri="{FF2B5EF4-FFF2-40B4-BE49-F238E27FC236}">
                  <a16:creationId xmlns:a16="http://schemas.microsoft.com/office/drawing/2014/main" id="{7B25DD0C-0546-46F7-AE61-4FC9C205FA2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7">
              <a:extLst>
                <a:ext uri="{FF2B5EF4-FFF2-40B4-BE49-F238E27FC236}">
                  <a16:creationId xmlns:a16="http://schemas.microsoft.com/office/drawing/2014/main" id="{49050D9B-C6A3-46DC-B538-EDCD2C320F3A}"/>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sp>
        <p:nvSpPr>
          <p:cNvPr id="17" name="TextBox 16">
            <a:extLst>
              <a:ext uri="{FF2B5EF4-FFF2-40B4-BE49-F238E27FC236}">
                <a16:creationId xmlns:a16="http://schemas.microsoft.com/office/drawing/2014/main" id="{1C0835FA-BD1E-438D-969E-AF311408002C}"/>
              </a:ext>
            </a:extLst>
          </p:cNvPr>
          <p:cNvSpPr txBox="1"/>
          <p:nvPr/>
        </p:nvSpPr>
        <p:spPr>
          <a:xfrm>
            <a:off x="838200" y="1566188"/>
            <a:ext cx="5385868" cy="5170646"/>
          </a:xfrm>
          <a:prstGeom prst="rect">
            <a:avLst/>
          </a:prstGeom>
          <a:noFill/>
        </p:spPr>
        <p:txBody>
          <a:bodyPr wrap="square" rtlCol="0">
            <a:spAutoFit/>
          </a:bodyPr>
          <a:lstStyle/>
          <a:p>
            <a:r>
              <a:rPr lang="en-US" sz="2000" b="1" dirty="0">
                <a:solidFill>
                  <a:srgbClr val="3C4981"/>
                </a:solidFill>
              </a:rPr>
              <a:t>Process</a:t>
            </a:r>
          </a:p>
          <a:p>
            <a:pPr marL="342900" indent="-342900">
              <a:buFont typeface="+mj-lt"/>
              <a:buAutoNum type="arabicPeriod"/>
            </a:pPr>
            <a:r>
              <a:rPr lang="en-US" dirty="0">
                <a:solidFill>
                  <a:srgbClr val="3C4981"/>
                </a:solidFill>
              </a:rPr>
              <a:t>Applicant confirms the following has been completed:</a:t>
            </a:r>
          </a:p>
          <a:p>
            <a:pPr marL="800100" lvl="1" indent="-342900">
              <a:buFont typeface="+mj-lt"/>
              <a:buAutoNum type="alphaLcPeriod"/>
            </a:pPr>
            <a:r>
              <a:rPr lang="en-US" sz="1600" dirty="0">
                <a:solidFill>
                  <a:srgbClr val="3C4981"/>
                </a:solidFill>
              </a:rPr>
              <a:t>The Service Connection Package has been fully processed (BCRs issued).</a:t>
            </a:r>
          </a:p>
          <a:p>
            <a:pPr marL="800100" lvl="1" indent="-342900">
              <a:buFont typeface="+mj-lt"/>
              <a:buAutoNum type="alphaLcPeriod"/>
            </a:pPr>
            <a:r>
              <a:rPr lang="en-US" sz="1600" dirty="0">
                <a:solidFill>
                  <a:srgbClr val="3C4981"/>
                </a:solidFill>
              </a:rPr>
              <a:t>All documents (Easements, Hold Harmless, etc.) have been fully recorded</a:t>
            </a:r>
          </a:p>
          <a:p>
            <a:pPr marL="800100" lvl="1" indent="-342900">
              <a:buFont typeface="+mj-lt"/>
              <a:buAutoNum type="alphaLcPeriod"/>
            </a:pPr>
            <a:r>
              <a:rPr lang="en-US" sz="1600" b="1" dirty="0">
                <a:solidFill>
                  <a:srgbClr val="3C4981"/>
                </a:solidFill>
              </a:rPr>
              <a:t>All Dependency Projects have been Released for Service</a:t>
            </a:r>
          </a:p>
          <a:p>
            <a:pPr marL="800100" lvl="1" indent="-342900">
              <a:buFont typeface="+mj-lt"/>
              <a:buAutoNum type="alphaLcPeriod"/>
            </a:pPr>
            <a:r>
              <a:rPr lang="en-US" sz="1600" dirty="0">
                <a:solidFill>
                  <a:srgbClr val="3C4981"/>
                </a:solidFill>
              </a:rPr>
              <a:t>The WSSC has issued the Certificate of Substantial Completion (CSC) in eBuilder</a:t>
            </a:r>
          </a:p>
          <a:p>
            <a:pPr marL="800100" lvl="1" indent="-342900">
              <a:buFont typeface="+mj-lt"/>
              <a:buAutoNum type="alphaLcPeriod"/>
            </a:pPr>
            <a:r>
              <a:rPr lang="en-US" sz="1600" dirty="0">
                <a:solidFill>
                  <a:srgbClr val="3C4981"/>
                </a:solidFill>
              </a:rPr>
              <a:t>Do </a:t>
            </a:r>
            <a:r>
              <a:rPr lang="en-US" sz="1600" u="sng" dirty="0">
                <a:solidFill>
                  <a:srgbClr val="3C4981"/>
                </a:solidFill>
              </a:rPr>
              <a:t>NOT</a:t>
            </a:r>
            <a:r>
              <a:rPr lang="en-US" sz="1600" dirty="0">
                <a:solidFill>
                  <a:srgbClr val="3C4981"/>
                </a:solidFill>
              </a:rPr>
              <a:t> submit if any item is missing</a:t>
            </a:r>
            <a:br>
              <a:rPr lang="en-US" sz="1600" dirty="0">
                <a:solidFill>
                  <a:srgbClr val="3C4981"/>
                </a:solidFill>
              </a:rPr>
            </a:br>
            <a:endParaRPr lang="en-US" sz="1600" dirty="0">
              <a:solidFill>
                <a:srgbClr val="3C4981"/>
              </a:solidFill>
            </a:endParaRPr>
          </a:p>
          <a:p>
            <a:pPr marL="342900" indent="-342900">
              <a:buFont typeface="+mj-lt"/>
              <a:buAutoNum type="arabicPeriod"/>
            </a:pPr>
            <a:r>
              <a:rPr lang="en-US" dirty="0">
                <a:solidFill>
                  <a:srgbClr val="3C4981"/>
                </a:solidFill>
              </a:rPr>
              <a:t>Submittal of the Release for Service Request</a:t>
            </a:r>
          </a:p>
          <a:p>
            <a:pPr marL="800100" lvl="1" indent="-342900">
              <a:buFont typeface="+mj-lt"/>
              <a:buAutoNum type="alphaLcPeriod"/>
            </a:pPr>
            <a:r>
              <a:rPr lang="en-US" sz="1600" dirty="0">
                <a:solidFill>
                  <a:srgbClr val="3C4981"/>
                </a:solidFill>
              </a:rPr>
              <a:t>Request form for Release of Service</a:t>
            </a:r>
          </a:p>
          <a:p>
            <a:pPr marL="800100" lvl="1" indent="-342900">
              <a:buFont typeface="+mj-lt"/>
              <a:buAutoNum type="alphaLcPeriod"/>
            </a:pPr>
            <a:r>
              <a:rPr lang="en-US" sz="1600" dirty="0">
                <a:solidFill>
                  <a:srgbClr val="3C4981"/>
                </a:solidFill>
              </a:rPr>
              <a:t>Certificate of a Substantial Completion (CSC) </a:t>
            </a:r>
          </a:p>
          <a:p>
            <a:pPr marL="800100" lvl="1" indent="-342900">
              <a:buFont typeface="+mj-lt"/>
              <a:buAutoNum type="alphaLcPeriod"/>
            </a:pPr>
            <a:r>
              <a:rPr lang="en-US" sz="1600" b="1" dirty="0">
                <a:solidFill>
                  <a:srgbClr val="3C4981"/>
                </a:solidFill>
              </a:rPr>
              <a:t>Original</a:t>
            </a:r>
            <a:r>
              <a:rPr lang="en-US" sz="1600" dirty="0">
                <a:solidFill>
                  <a:srgbClr val="3C4981"/>
                </a:solidFill>
              </a:rPr>
              <a:t> Release of Liens</a:t>
            </a:r>
          </a:p>
          <a:p>
            <a:pPr marL="800100" lvl="1" indent="-342900">
              <a:buFont typeface="+mj-lt"/>
              <a:buAutoNum type="alphaLcPeriod"/>
            </a:pPr>
            <a:r>
              <a:rPr lang="en-US" sz="1600" dirty="0">
                <a:solidFill>
                  <a:srgbClr val="3C4981"/>
                </a:solidFill>
              </a:rPr>
              <a:t>Maintenance Bond (2-year date starts at the CSC date)</a:t>
            </a:r>
          </a:p>
          <a:p>
            <a:pPr marL="800100" lvl="1" indent="-342900">
              <a:buFont typeface="+mj-lt"/>
              <a:buAutoNum type="alphaLcPeriod"/>
            </a:pPr>
            <a:r>
              <a:rPr lang="en-US" sz="1600" dirty="0">
                <a:solidFill>
                  <a:srgbClr val="3C4981"/>
                </a:solidFill>
              </a:rPr>
              <a:t>Payment of Outstanding Fees</a:t>
            </a:r>
            <a:endParaRPr lang="en-US" dirty="0">
              <a:solidFill>
                <a:srgbClr val="3C4981"/>
              </a:solidFill>
            </a:endParaRPr>
          </a:p>
        </p:txBody>
      </p:sp>
      <p:grpSp>
        <p:nvGrpSpPr>
          <p:cNvPr id="33" name="Group 32">
            <a:extLst>
              <a:ext uri="{FF2B5EF4-FFF2-40B4-BE49-F238E27FC236}">
                <a16:creationId xmlns:a16="http://schemas.microsoft.com/office/drawing/2014/main" id="{4722069D-9B7D-4C0B-A5C1-A9CDC5217077}"/>
              </a:ext>
            </a:extLst>
          </p:cNvPr>
          <p:cNvGrpSpPr/>
          <p:nvPr/>
        </p:nvGrpSpPr>
        <p:grpSpPr>
          <a:xfrm>
            <a:off x="9203122" y="1683115"/>
            <a:ext cx="1596043" cy="1027343"/>
            <a:chOff x="5798055" y="1308633"/>
            <a:chExt cx="2857114" cy="1744844"/>
          </a:xfrm>
          <a:solidFill>
            <a:schemeClr val="accent2"/>
          </a:solidFill>
        </p:grpSpPr>
        <p:sp>
          <p:nvSpPr>
            <p:cNvPr id="34" name="Rectangle: Rounded Corners 33">
              <a:extLst>
                <a:ext uri="{FF2B5EF4-FFF2-40B4-BE49-F238E27FC236}">
                  <a16:creationId xmlns:a16="http://schemas.microsoft.com/office/drawing/2014/main" id="{78721DDE-2C94-400D-9607-992AFE5B221E}"/>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9">
              <a:extLst>
                <a:ext uri="{FF2B5EF4-FFF2-40B4-BE49-F238E27FC236}">
                  <a16:creationId xmlns:a16="http://schemas.microsoft.com/office/drawing/2014/main" id="{88E697AD-48B8-4E3D-8EE5-0270A9F0C1F0}"/>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rPr>
                <a:t>Permits</a:t>
              </a:r>
            </a:p>
            <a:p>
              <a:pPr marL="0" lvl="0" indent="0" algn="ctr" defTabSz="1066800">
                <a:lnSpc>
                  <a:spcPct val="90000"/>
                </a:lnSpc>
                <a:spcBef>
                  <a:spcPct val="0"/>
                </a:spcBef>
                <a:spcAft>
                  <a:spcPct val="35000"/>
                </a:spcAft>
                <a:buNone/>
              </a:pPr>
              <a:r>
                <a:rPr lang="en-US" sz="1100" b="1" kern="1200" dirty="0">
                  <a:solidFill>
                    <a:srgbClr val="3C4981"/>
                  </a:solidFill>
                </a:rPr>
                <a:t>Construction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Release for </a:t>
              </a:r>
              <a:r>
                <a:rPr lang="en-US" sz="1100" b="1" dirty="0">
                  <a:solidFill>
                    <a:srgbClr val="3C4981"/>
                  </a:solidFill>
                  <a:highlight>
                    <a:srgbClr val="00FFFF"/>
                  </a:highlight>
                </a:rPr>
                <a:t>Service</a:t>
              </a:r>
              <a:endParaRPr lang="en-US" sz="1100" b="1" kern="1200" dirty="0">
                <a:solidFill>
                  <a:srgbClr val="3C4981"/>
                </a:solidFill>
                <a:highlight>
                  <a:srgbClr val="00FFFF"/>
                </a:highlight>
              </a:endParaRPr>
            </a:p>
          </p:txBody>
        </p:sp>
      </p:grpSp>
      <p:sp>
        <p:nvSpPr>
          <p:cNvPr id="36" name="Rectangle 35">
            <a:extLst>
              <a:ext uri="{FF2B5EF4-FFF2-40B4-BE49-F238E27FC236}">
                <a16:creationId xmlns:a16="http://schemas.microsoft.com/office/drawing/2014/main" id="{9DD5D6C7-ED56-42A0-9F20-9CEADC46FD14}"/>
              </a:ext>
            </a:extLst>
          </p:cNvPr>
          <p:cNvSpPr/>
          <p:nvPr/>
        </p:nvSpPr>
        <p:spPr>
          <a:xfrm>
            <a:off x="8011872" y="5446305"/>
            <a:ext cx="2898496" cy="1092607"/>
          </a:xfrm>
          <a:prstGeom prst="rect">
            <a:avLst/>
          </a:prstGeom>
          <a:solidFill>
            <a:srgbClr val="36426F"/>
          </a:solidFill>
        </p:spPr>
        <p:txBody>
          <a:bodyPr wrap="square">
            <a:spAutoFit/>
          </a:bodyPr>
          <a:lstStyle/>
          <a:p>
            <a:r>
              <a:rPr lang="en-US" sz="1300" b="1" u="sng"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4">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5">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37" name="Picture 36" descr="Sunset on the grassy meadow">
            <a:extLst>
              <a:ext uri="{FF2B5EF4-FFF2-40B4-BE49-F238E27FC236}">
                <a16:creationId xmlns:a16="http://schemas.microsoft.com/office/drawing/2014/main" id="{C3CBA802-9F23-4737-8A0C-B1A2BE5888B0}"/>
              </a:ext>
            </a:extLst>
          </p:cNvPr>
          <p:cNvPicPr>
            <a:picLocks noChangeAspect="1"/>
          </p:cNvPicPr>
          <p:nvPr/>
        </p:nvPicPr>
        <p:blipFill>
          <a:blip r:embed="rId6"/>
          <a:stretch>
            <a:fillRect/>
          </a:stretch>
        </p:blipFill>
        <p:spPr>
          <a:xfrm>
            <a:off x="7010400" y="2866045"/>
            <a:ext cx="4169680" cy="2616308"/>
          </a:xfrm>
          <a:prstGeom prst="rect">
            <a:avLst/>
          </a:prstGeom>
        </p:spPr>
      </p:pic>
      <p:pic>
        <p:nvPicPr>
          <p:cNvPr id="25" name="Recorded Sound">
            <a:hlinkClick r:id="" action="ppaction://media"/>
            <a:extLst>
              <a:ext uri="{FF2B5EF4-FFF2-40B4-BE49-F238E27FC236}">
                <a16:creationId xmlns:a16="http://schemas.microsoft.com/office/drawing/2014/main" id="{56BF95D3-CA27-4179-9829-C4AB430809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0386" y="7044716"/>
            <a:ext cx="487363" cy="487363"/>
          </a:xfrm>
          <a:prstGeom prst="rect">
            <a:avLst/>
          </a:prstGeom>
        </p:spPr>
      </p:pic>
    </p:spTree>
    <p:extLst>
      <p:ext uri="{BB962C8B-B14F-4D97-AF65-F5344CB8AC3E}">
        <p14:creationId xmlns:p14="http://schemas.microsoft.com/office/powerpoint/2010/main" val="2160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5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33</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8555"/>
            <a:ext cx="8745522" cy="882505"/>
          </a:xfrm>
        </p:spPr>
        <p:txBody>
          <a:bodyPr>
            <a:normAutofit fontScale="90000"/>
          </a:bodyPr>
          <a:lstStyle/>
          <a:p>
            <a:r>
              <a:rPr lang="en-US" dirty="0"/>
              <a:t>SEP and DRP Release for Service (2 of 2)</a:t>
            </a:r>
          </a:p>
        </p:txBody>
      </p:sp>
      <p:sp>
        <p:nvSpPr>
          <p:cNvPr id="18" name="Arrow: Right 17">
            <a:extLst>
              <a:ext uri="{FF2B5EF4-FFF2-40B4-BE49-F238E27FC236}">
                <a16:creationId xmlns:a16="http://schemas.microsoft.com/office/drawing/2014/main" id="{4D45BD8A-D27C-4288-ADF2-FB00B5BD584D}"/>
              </a:ext>
            </a:extLst>
          </p:cNvPr>
          <p:cNvSpPr/>
          <p:nvPr/>
        </p:nvSpPr>
        <p:spPr>
          <a:xfrm>
            <a:off x="6842146" y="1311060"/>
            <a:ext cx="5280444" cy="200545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4E8CDF1D-C1D1-44E6-B129-7D98EB7339ED}"/>
              </a:ext>
            </a:extLst>
          </p:cNvPr>
          <p:cNvGrpSpPr/>
          <p:nvPr/>
        </p:nvGrpSpPr>
        <p:grpSpPr>
          <a:xfrm>
            <a:off x="6687584" y="1837485"/>
            <a:ext cx="1255916" cy="995083"/>
            <a:chOff x="1189" y="1308633"/>
            <a:chExt cx="2508727" cy="1744844"/>
          </a:xfrm>
          <a:solidFill>
            <a:srgbClr val="3C4981"/>
          </a:solidFill>
        </p:grpSpPr>
        <p:sp>
          <p:nvSpPr>
            <p:cNvPr id="20" name="Rectangle: Rounded Corners 19">
              <a:extLst>
                <a:ext uri="{FF2B5EF4-FFF2-40B4-BE49-F238E27FC236}">
                  <a16:creationId xmlns:a16="http://schemas.microsoft.com/office/drawing/2014/main" id="{FBF498C0-AD2E-4FA1-A02D-51E31D9F78DE}"/>
                </a:ext>
              </a:extLst>
            </p:cNvPr>
            <p:cNvSpPr/>
            <p:nvPr/>
          </p:nvSpPr>
          <p:spPr>
            <a:xfrm>
              <a:off x="1189" y="1308633"/>
              <a:ext cx="2508727"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5">
              <a:extLst>
                <a:ext uri="{FF2B5EF4-FFF2-40B4-BE49-F238E27FC236}">
                  <a16:creationId xmlns:a16="http://schemas.microsoft.com/office/drawing/2014/main" id="{199F96A4-C4C1-4EDE-831B-29ACB1A416F9}"/>
                </a:ext>
              </a:extLst>
            </p:cNvPr>
            <p:cNvSpPr txBox="1"/>
            <p:nvPr/>
          </p:nvSpPr>
          <p:spPr>
            <a:xfrm>
              <a:off x="86365" y="1393809"/>
              <a:ext cx="2338375"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1 - Concept</a:t>
              </a:r>
            </a:p>
            <a:p>
              <a:pPr marL="0" lvl="0" indent="0" algn="ctr" defTabSz="1066800">
                <a:lnSpc>
                  <a:spcPct val="90000"/>
                </a:lnSpc>
                <a:spcBef>
                  <a:spcPct val="0"/>
                </a:spcBef>
                <a:spcAft>
                  <a:spcPct val="35000"/>
                </a:spcAft>
                <a:buNone/>
              </a:pPr>
              <a:r>
                <a:rPr lang="en-US" sz="1100" kern="1200" dirty="0"/>
                <a:t>HPA</a:t>
              </a:r>
            </a:p>
          </p:txBody>
        </p:sp>
      </p:grpSp>
      <p:grpSp>
        <p:nvGrpSpPr>
          <p:cNvPr id="22" name="Group 21">
            <a:extLst>
              <a:ext uri="{FF2B5EF4-FFF2-40B4-BE49-F238E27FC236}">
                <a16:creationId xmlns:a16="http://schemas.microsoft.com/office/drawing/2014/main" id="{79ACAE7A-9292-4B9C-A62B-E1199A5CFCB0}"/>
              </a:ext>
            </a:extLst>
          </p:cNvPr>
          <p:cNvGrpSpPr/>
          <p:nvPr/>
        </p:nvGrpSpPr>
        <p:grpSpPr>
          <a:xfrm>
            <a:off x="7967290" y="1854457"/>
            <a:ext cx="1255916" cy="978111"/>
            <a:chOff x="2899622" y="1308633"/>
            <a:chExt cx="2508727" cy="1744844"/>
          </a:xfrm>
        </p:grpSpPr>
        <p:sp>
          <p:nvSpPr>
            <p:cNvPr id="23" name="Rectangle: Rounded Corners 22">
              <a:extLst>
                <a:ext uri="{FF2B5EF4-FFF2-40B4-BE49-F238E27FC236}">
                  <a16:creationId xmlns:a16="http://schemas.microsoft.com/office/drawing/2014/main" id="{7B25DD0C-0546-46F7-AE61-4FC9C205FA20}"/>
                </a:ext>
              </a:extLst>
            </p:cNvPr>
            <p:cNvSpPr/>
            <p:nvPr/>
          </p:nvSpPr>
          <p:spPr>
            <a:xfrm>
              <a:off x="2899622" y="1308633"/>
              <a:ext cx="2508727" cy="17448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7">
              <a:extLst>
                <a:ext uri="{FF2B5EF4-FFF2-40B4-BE49-F238E27FC236}">
                  <a16:creationId xmlns:a16="http://schemas.microsoft.com/office/drawing/2014/main" id="{49050D9B-C6A3-46DC-B538-EDCD2C320F3A}"/>
                </a:ext>
              </a:extLst>
            </p:cNvPr>
            <p:cNvSpPr txBox="1"/>
            <p:nvPr/>
          </p:nvSpPr>
          <p:spPr>
            <a:xfrm>
              <a:off x="2984798" y="1393809"/>
              <a:ext cx="2338375" cy="1574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t>Phase 2 - Design</a:t>
              </a:r>
            </a:p>
            <a:p>
              <a:pPr marL="0" lvl="0" indent="0" algn="ctr" defTabSz="1066800">
                <a:lnSpc>
                  <a:spcPct val="90000"/>
                </a:lnSpc>
                <a:spcBef>
                  <a:spcPct val="0"/>
                </a:spcBef>
                <a:spcAft>
                  <a:spcPct val="35000"/>
                </a:spcAft>
                <a:buNone/>
              </a:pPr>
              <a:r>
                <a:rPr lang="en-US" sz="1100" kern="1200" dirty="0"/>
                <a:t>SEP   SUP </a:t>
              </a:r>
            </a:p>
            <a:p>
              <a:pPr marL="0" lvl="0" indent="0" algn="ctr" defTabSz="1066800">
                <a:lnSpc>
                  <a:spcPct val="90000"/>
                </a:lnSpc>
                <a:spcBef>
                  <a:spcPct val="0"/>
                </a:spcBef>
                <a:spcAft>
                  <a:spcPct val="35000"/>
                </a:spcAft>
                <a:buNone/>
              </a:pPr>
              <a:r>
                <a:rPr lang="en-US" sz="1100" kern="1200" dirty="0"/>
                <a:t>SCP   DRP</a:t>
              </a:r>
            </a:p>
            <a:p>
              <a:pPr marL="0" lvl="0" indent="0" algn="ctr" defTabSz="1066800">
                <a:lnSpc>
                  <a:spcPct val="90000"/>
                </a:lnSpc>
                <a:spcBef>
                  <a:spcPct val="0"/>
                </a:spcBef>
                <a:spcAft>
                  <a:spcPct val="35000"/>
                </a:spcAft>
                <a:buNone/>
              </a:pPr>
              <a:r>
                <a:rPr lang="en-US" sz="1100" dirty="0"/>
                <a:t>Plumbing Plan</a:t>
              </a:r>
              <a:endParaRPr lang="en-US" sz="1100" kern="1200" dirty="0"/>
            </a:p>
          </p:txBody>
        </p:sp>
      </p:grpSp>
      <p:sp>
        <p:nvSpPr>
          <p:cNvPr id="17" name="TextBox 16">
            <a:extLst>
              <a:ext uri="{FF2B5EF4-FFF2-40B4-BE49-F238E27FC236}">
                <a16:creationId xmlns:a16="http://schemas.microsoft.com/office/drawing/2014/main" id="{1C0835FA-BD1E-438D-969E-AF311408002C}"/>
              </a:ext>
            </a:extLst>
          </p:cNvPr>
          <p:cNvSpPr txBox="1"/>
          <p:nvPr/>
        </p:nvSpPr>
        <p:spPr>
          <a:xfrm>
            <a:off x="873034" y="1513934"/>
            <a:ext cx="5903056" cy="5232202"/>
          </a:xfrm>
          <a:prstGeom prst="rect">
            <a:avLst/>
          </a:prstGeom>
          <a:noFill/>
        </p:spPr>
        <p:txBody>
          <a:bodyPr wrap="square" rtlCol="0">
            <a:spAutoFit/>
          </a:bodyPr>
          <a:lstStyle/>
          <a:p>
            <a:pPr marL="0" lvl="1"/>
            <a:r>
              <a:rPr lang="en-US" sz="2000" b="1" dirty="0">
                <a:solidFill>
                  <a:srgbClr val="3C4981"/>
                </a:solidFill>
              </a:rPr>
              <a:t>Process Continued</a:t>
            </a:r>
          </a:p>
          <a:p>
            <a:pPr marL="342900" indent="-342900">
              <a:buFont typeface="+mj-lt"/>
              <a:buAutoNum type="arabicPeriod" startAt="3"/>
            </a:pPr>
            <a:r>
              <a:rPr lang="en-US" dirty="0">
                <a:solidFill>
                  <a:srgbClr val="3C4981"/>
                </a:solidFill>
              </a:rPr>
              <a:t>WSSC Reviews the Package (Typically 10 business days)</a:t>
            </a:r>
          </a:p>
          <a:p>
            <a:pPr marL="800100" lvl="1" indent="-342900">
              <a:buFont typeface="+mj-lt"/>
              <a:buAutoNum type="alphaLcPeriod"/>
            </a:pPr>
            <a:r>
              <a:rPr lang="en-US" sz="1600" dirty="0">
                <a:solidFill>
                  <a:srgbClr val="3C4981"/>
                </a:solidFill>
              </a:rPr>
              <a:t>WSSC checks the project to verify all items are complete</a:t>
            </a:r>
          </a:p>
          <a:p>
            <a:pPr marL="800100" lvl="1" indent="-342900">
              <a:buFont typeface="+mj-lt"/>
              <a:buAutoNum type="alphaLcPeriod"/>
            </a:pPr>
            <a:r>
              <a:rPr lang="en-US" sz="1600" dirty="0">
                <a:solidFill>
                  <a:srgbClr val="3C4981"/>
                </a:solidFill>
              </a:rPr>
              <a:t>WSSC checks Variances and all permit conditions have been met</a:t>
            </a:r>
          </a:p>
          <a:p>
            <a:pPr marL="800100" lvl="1" indent="-342900">
              <a:buFont typeface="+mj-lt"/>
              <a:buAutoNum type="alphaLcPeriod"/>
            </a:pPr>
            <a:r>
              <a:rPr lang="en-US" sz="1600" dirty="0">
                <a:solidFill>
                  <a:srgbClr val="3C4981"/>
                </a:solidFill>
              </a:rPr>
              <a:t>WSSC releases the connections for service</a:t>
            </a:r>
          </a:p>
          <a:p>
            <a:pPr marL="800100" lvl="1" indent="-342900">
              <a:buFont typeface="+mj-lt"/>
              <a:buAutoNum type="alphaLcPeriod"/>
            </a:pPr>
            <a:r>
              <a:rPr lang="en-US" sz="1600" dirty="0">
                <a:solidFill>
                  <a:srgbClr val="3C4981"/>
                </a:solidFill>
              </a:rPr>
              <a:t>WSSC closes the project </a:t>
            </a:r>
          </a:p>
          <a:p>
            <a:pPr marL="0" lvl="1">
              <a:tabLst>
                <a:tab pos="514350" algn="l"/>
              </a:tabLst>
            </a:pPr>
            <a:endParaRPr lang="en-US" sz="2000" b="1" dirty="0">
              <a:solidFill>
                <a:srgbClr val="3C4981"/>
              </a:solidFill>
            </a:endParaRPr>
          </a:p>
          <a:p>
            <a:pPr marL="0" lvl="1">
              <a:tabLst>
                <a:tab pos="514350" algn="l"/>
              </a:tabLst>
            </a:pPr>
            <a:r>
              <a:rPr lang="en-US" sz="2000" b="1" dirty="0">
                <a:solidFill>
                  <a:srgbClr val="3C4981"/>
                </a:solidFill>
              </a:rPr>
              <a:t>Potential Delays and Issues</a:t>
            </a:r>
          </a:p>
          <a:p>
            <a:pPr marL="285750" indent="-285750">
              <a:buFont typeface="Arial" panose="020B0604020202020204" pitchFamily="34" charset="0"/>
              <a:buChar char="•"/>
            </a:pPr>
            <a:r>
              <a:rPr lang="en-US" dirty="0">
                <a:solidFill>
                  <a:srgbClr val="3C4981"/>
                </a:solidFill>
              </a:rPr>
              <a:t>Submitting too early or an item is not complete</a:t>
            </a:r>
          </a:p>
          <a:p>
            <a:pPr marL="285750" indent="-285750">
              <a:buFont typeface="Arial" panose="020B0604020202020204" pitchFamily="34" charset="0"/>
              <a:buChar char="•"/>
            </a:pPr>
            <a:r>
              <a:rPr lang="en-US" dirty="0">
                <a:solidFill>
                  <a:srgbClr val="3C4981"/>
                </a:solidFill>
              </a:rPr>
              <a:t>Requirements of approved Variances met (Not receiving executed documents earlier in the process, etc.)</a:t>
            </a:r>
          </a:p>
          <a:p>
            <a:pPr marL="285750" indent="-285750">
              <a:buFont typeface="Arial" panose="020B0604020202020204" pitchFamily="34" charset="0"/>
              <a:buChar char="•"/>
            </a:pPr>
            <a:r>
              <a:rPr lang="en-US" dirty="0">
                <a:solidFill>
                  <a:srgbClr val="3C4981"/>
                </a:solidFill>
              </a:rPr>
              <a:t>Not applying for the BCRs immediately after plan approval</a:t>
            </a:r>
          </a:p>
          <a:p>
            <a:pPr marL="285750" indent="-285750">
              <a:buFont typeface="Arial" panose="020B0604020202020204" pitchFamily="34" charset="0"/>
              <a:buChar char="•"/>
            </a:pPr>
            <a:r>
              <a:rPr lang="en-US" dirty="0">
                <a:solidFill>
                  <a:srgbClr val="3C4981"/>
                </a:solidFill>
              </a:rPr>
              <a:t>Dependency Projects have not been Released for Service </a:t>
            </a:r>
          </a:p>
          <a:p>
            <a:pPr marL="285750" indent="-285750">
              <a:buFont typeface="Arial" panose="020B0604020202020204" pitchFamily="34" charset="0"/>
              <a:buChar char="•"/>
            </a:pPr>
            <a:r>
              <a:rPr lang="en-US" dirty="0">
                <a:solidFill>
                  <a:srgbClr val="3C4981"/>
                </a:solidFill>
              </a:rPr>
              <a:t>Payment of Outstanding Fees</a:t>
            </a:r>
          </a:p>
          <a:p>
            <a:endParaRPr lang="en-US" sz="1200" dirty="0">
              <a:solidFill>
                <a:srgbClr val="3C4981"/>
              </a:solidFill>
            </a:endParaRPr>
          </a:p>
          <a:p>
            <a:r>
              <a:rPr lang="en-US" sz="2000" b="1" dirty="0">
                <a:solidFill>
                  <a:srgbClr val="3C4981"/>
                </a:solidFill>
              </a:rPr>
              <a:t>Link to Forms</a:t>
            </a:r>
          </a:p>
          <a:p>
            <a:r>
              <a:rPr lang="en-US" dirty="0">
                <a:solidFill>
                  <a:srgbClr val="3C4981"/>
                </a:solidFill>
                <a:hlinkClick r:id="rId4"/>
              </a:rPr>
              <a:t>https://www.wsscwater.com/work-with-us/design-and-construction/construction-phase-3</a:t>
            </a:r>
            <a:endParaRPr lang="en-US" dirty="0">
              <a:solidFill>
                <a:srgbClr val="3C4981"/>
              </a:solidFill>
            </a:endParaRPr>
          </a:p>
        </p:txBody>
      </p:sp>
      <p:grpSp>
        <p:nvGrpSpPr>
          <p:cNvPr id="33" name="Group 32">
            <a:extLst>
              <a:ext uri="{FF2B5EF4-FFF2-40B4-BE49-F238E27FC236}">
                <a16:creationId xmlns:a16="http://schemas.microsoft.com/office/drawing/2014/main" id="{4722069D-9B7D-4C0B-A5C1-A9CDC5217077}"/>
              </a:ext>
            </a:extLst>
          </p:cNvPr>
          <p:cNvGrpSpPr/>
          <p:nvPr/>
        </p:nvGrpSpPr>
        <p:grpSpPr>
          <a:xfrm>
            <a:off x="9223206" y="1833663"/>
            <a:ext cx="1596043" cy="995083"/>
            <a:chOff x="5798055" y="1308633"/>
            <a:chExt cx="2857114" cy="1744844"/>
          </a:xfrm>
          <a:solidFill>
            <a:schemeClr val="accent2"/>
          </a:solidFill>
        </p:grpSpPr>
        <p:sp>
          <p:nvSpPr>
            <p:cNvPr id="34" name="Rectangle: Rounded Corners 33">
              <a:extLst>
                <a:ext uri="{FF2B5EF4-FFF2-40B4-BE49-F238E27FC236}">
                  <a16:creationId xmlns:a16="http://schemas.microsoft.com/office/drawing/2014/main" id="{78721DDE-2C94-400D-9607-992AFE5B221E}"/>
                </a:ext>
              </a:extLst>
            </p:cNvPr>
            <p:cNvSpPr/>
            <p:nvPr/>
          </p:nvSpPr>
          <p:spPr>
            <a:xfrm>
              <a:off x="5798055" y="1308633"/>
              <a:ext cx="2857114" cy="174484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9">
              <a:extLst>
                <a:ext uri="{FF2B5EF4-FFF2-40B4-BE49-F238E27FC236}">
                  <a16:creationId xmlns:a16="http://schemas.microsoft.com/office/drawing/2014/main" id="{88E697AD-48B8-4E3D-8EE5-0270A9F0C1F0}"/>
                </a:ext>
              </a:extLst>
            </p:cNvPr>
            <p:cNvSpPr txBox="1"/>
            <p:nvPr/>
          </p:nvSpPr>
          <p:spPr>
            <a:xfrm>
              <a:off x="5883231" y="1393809"/>
              <a:ext cx="2686762" cy="15744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100" b="1" kern="1200" dirty="0">
                  <a:solidFill>
                    <a:srgbClr val="3C4981"/>
                  </a:solidFill>
                </a:rPr>
                <a:t>Phase 3 - Construction</a:t>
              </a:r>
            </a:p>
            <a:p>
              <a:pPr marL="0" lvl="0" indent="0" algn="ctr" defTabSz="1066800">
                <a:lnSpc>
                  <a:spcPct val="90000"/>
                </a:lnSpc>
                <a:spcBef>
                  <a:spcPct val="0"/>
                </a:spcBef>
                <a:spcAft>
                  <a:spcPct val="35000"/>
                </a:spcAft>
                <a:buNone/>
              </a:pPr>
              <a:r>
                <a:rPr lang="en-US" sz="1100" b="1" kern="1200" dirty="0">
                  <a:solidFill>
                    <a:srgbClr val="3C4981"/>
                  </a:solidFill>
                </a:rPr>
                <a:t>Permits</a:t>
              </a:r>
            </a:p>
            <a:p>
              <a:pPr marL="0" lvl="0" indent="0" algn="ctr" defTabSz="1066800">
                <a:lnSpc>
                  <a:spcPct val="90000"/>
                </a:lnSpc>
                <a:spcBef>
                  <a:spcPct val="0"/>
                </a:spcBef>
                <a:spcAft>
                  <a:spcPct val="35000"/>
                </a:spcAft>
                <a:buNone/>
              </a:pPr>
              <a:r>
                <a:rPr lang="en-US" sz="1100" b="1" kern="1200" dirty="0">
                  <a:solidFill>
                    <a:srgbClr val="3C4981"/>
                  </a:solidFill>
                </a:rPr>
                <a:t>Construction</a:t>
              </a:r>
            </a:p>
            <a:p>
              <a:pPr marL="0" lvl="0" indent="0" algn="ctr" defTabSz="1066800">
                <a:lnSpc>
                  <a:spcPct val="90000"/>
                </a:lnSpc>
                <a:spcBef>
                  <a:spcPct val="0"/>
                </a:spcBef>
                <a:spcAft>
                  <a:spcPct val="35000"/>
                </a:spcAft>
                <a:buNone/>
              </a:pPr>
              <a:r>
                <a:rPr lang="en-US" sz="1100" b="1" kern="1200" dirty="0">
                  <a:solidFill>
                    <a:srgbClr val="3C4981"/>
                  </a:solidFill>
                  <a:highlight>
                    <a:srgbClr val="00FFFF"/>
                  </a:highlight>
                </a:rPr>
                <a:t>Release for Service</a:t>
              </a:r>
            </a:p>
          </p:txBody>
        </p:sp>
      </p:grpSp>
      <p:sp>
        <p:nvSpPr>
          <p:cNvPr id="36" name="Rectangle 35">
            <a:extLst>
              <a:ext uri="{FF2B5EF4-FFF2-40B4-BE49-F238E27FC236}">
                <a16:creationId xmlns:a16="http://schemas.microsoft.com/office/drawing/2014/main" id="{9DD5D6C7-ED56-42A0-9F20-9CEADC46FD14}"/>
              </a:ext>
            </a:extLst>
          </p:cNvPr>
          <p:cNvSpPr/>
          <p:nvPr/>
        </p:nvSpPr>
        <p:spPr>
          <a:xfrm>
            <a:off x="7926712" y="5577207"/>
            <a:ext cx="2876049" cy="1092607"/>
          </a:xfrm>
          <a:prstGeom prst="rect">
            <a:avLst/>
          </a:prstGeom>
          <a:solidFill>
            <a:srgbClr val="36426F"/>
          </a:solidFill>
        </p:spPr>
        <p:txBody>
          <a:bodyPr wrap="square">
            <a:spAutoFit/>
          </a:bodyPr>
          <a:lstStyle/>
          <a:p>
            <a:r>
              <a:rPr lang="en-US" sz="1300" b="1" dirty="0">
                <a:solidFill>
                  <a:schemeClr val="bg1"/>
                </a:solidFill>
              </a:rPr>
              <a:t>Contacts</a:t>
            </a:r>
          </a:p>
          <a:p>
            <a:pPr marL="285750" indent="-285750">
              <a:buFont typeface="Arial" panose="020B0604020202020204" pitchFamily="34" charset="0"/>
              <a:buChar char="•"/>
            </a:pPr>
            <a:r>
              <a:rPr lang="en-US" sz="1300" dirty="0">
                <a:solidFill>
                  <a:schemeClr val="bg1"/>
                </a:solidFill>
              </a:rPr>
              <a:t>WSSC Project Manager</a:t>
            </a:r>
          </a:p>
          <a:p>
            <a:pPr marL="285750" indent="-285750">
              <a:buFont typeface="Arial" panose="020B0604020202020204" pitchFamily="34" charset="0"/>
              <a:buChar char="•"/>
            </a:pPr>
            <a:r>
              <a:rPr lang="en-US" sz="1300" dirty="0">
                <a:solidFill>
                  <a:schemeClr val="bg1"/>
                </a:solidFill>
              </a:rPr>
              <a:t>Permits (301-206-8650)</a:t>
            </a:r>
          </a:p>
          <a:p>
            <a:pPr lvl="1"/>
            <a:r>
              <a:rPr lang="en-US" sz="1300" dirty="0">
                <a:solidFill>
                  <a:schemeClr val="bg1"/>
                </a:solidFill>
                <a:hlinkClick r:id="rId5">
                  <a:extLst>
                    <a:ext uri="{A12FA001-AC4F-418D-AE19-62706E023703}">
                      <ahyp:hlinkClr xmlns:ahyp="http://schemas.microsoft.com/office/drawing/2018/hyperlinkcolor" val="tx"/>
                    </a:ext>
                  </a:extLst>
                </a:hlinkClick>
              </a:rPr>
              <a:t>#DSGIntake@WSSCWater.com</a:t>
            </a:r>
          </a:p>
          <a:p>
            <a:pPr lvl="1"/>
            <a:r>
              <a:rPr lang="en-US" sz="1300" dirty="0">
                <a:solidFill>
                  <a:schemeClr val="bg1"/>
                </a:solidFill>
                <a:ea typeface="+mn-lt"/>
                <a:cs typeface="+mn-lt"/>
                <a:hlinkClick r:id="rId6">
                  <a:extLst>
                    <a:ext uri="{A12FA001-AC4F-418D-AE19-62706E023703}">
                      <ahyp:hlinkClr xmlns:ahyp="http://schemas.microsoft.com/office/drawing/2018/hyperlinkcolor" val="tx"/>
                    </a:ext>
                  </a:extLst>
                </a:hlinkClick>
              </a:rPr>
              <a:t>onestopshop@WSSCWater.com</a:t>
            </a:r>
            <a:endParaRPr lang="en-US" sz="1300" dirty="0">
              <a:solidFill>
                <a:schemeClr val="bg1"/>
              </a:solidFill>
              <a:ea typeface="+mn-lt"/>
              <a:cs typeface="+mn-lt"/>
            </a:endParaRPr>
          </a:p>
        </p:txBody>
      </p:sp>
      <p:pic>
        <p:nvPicPr>
          <p:cNvPr id="37" name="Picture 36" descr="Sunset on the grassy meadow">
            <a:extLst>
              <a:ext uri="{FF2B5EF4-FFF2-40B4-BE49-F238E27FC236}">
                <a16:creationId xmlns:a16="http://schemas.microsoft.com/office/drawing/2014/main" id="{C3CBA802-9F23-4737-8A0C-B1A2BE5888B0}"/>
              </a:ext>
            </a:extLst>
          </p:cNvPr>
          <p:cNvPicPr>
            <a:picLocks noChangeAspect="1"/>
          </p:cNvPicPr>
          <p:nvPr/>
        </p:nvPicPr>
        <p:blipFill>
          <a:blip r:embed="rId7"/>
          <a:stretch>
            <a:fillRect/>
          </a:stretch>
        </p:blipFill>
        <p:spPr>
          <a:xfrm>
            <a:off x="6992696" y="3006030"/>
            <a:ext cx="4169680" cy="2616308"/>
          </a:xfrm>
          <a:prstGeom prst="rect">
            <a:avLst/>
          </a:prstGeom>
        </p:spPr>
      </p:pic>
      <p:pic>
        <p:nvPicPr>
          <p:cNvPr id="26" name="Recorded Sound">
            <a:hlinkClick r:id="" action="ppaction://media"/>
            <a:extLst>
              <a:ext uri="{FF2B5EF4-FFF2-40B4-BE49-F238E27FC236}">
                <a16:creationId xmlns:a16="http://schemas.microsoft.com/office/drawing/2014/main" id="{418AF669-9654-42B4-8014-2EF22C4B05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2318" y="6949010"/>
            <a:ext cx="487363" cy="487363"/>
          </a:xfrm>
          <a:prstGeom prst="rect">
            <a:avLst/>
          </a:prstGeom>
        </p:spPr>
      </p:pic>
    </p:spTree>
    <p:extLst>
      <p:ext uri="{BB962C8B-B14F-4D97-AF65-F5344CB8AC3E}">
        <p14:creationId xmlns:p14="http://schemas.microsoft.com/office/powerpoint/2010/main" val="118593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2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0A9B16-27DD-0097-55C7-0154AB58015E}"/>
              </a:ext>
            </a:extLst>
          </p:cNvPr>
          <p:cNvSpPr>
            <a:spLocks noGrp="1"/>
          </p:cNvSpPr>
          <p:nvPr>
            <p:ph type="sldNum" sz="quarter" idx="12"/>
          </p:nvPr>
        </p:nvSpPr>
        <p:spPr/>
        <p:txBody>
          <a:bodyPr/>
          <a:lstStyle/>
          <a:p>
            <a:fld id="{B4BD64BB-9BC2-3346-B283-A39112DA3F23}" type="slidenum">
              <a:rPr lang="en-US" smtClean="0"/>
              <a:t>34</a:t>
            </a:fld>
            <a:endParaRPr lang="en-US"/>
          </a:p>
        </p:txBody>
      </p:sp>
    </p:spTree>
    <p:extLst>
      <p:ext uri="{BB962C8B-B14F-4D97-AF65-F5344CB8AC3E}">
        <p14:creationId xmlns:p14="http://schemas.microsoft.com/office/powerpoint/2010/main" val="2464265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6B687E-390D-4595-B15A-174D2C100D3B}"/>
              </a:ext>
            </a:extLst>
          </p:cNvPr>
          <p:cNvSpPr>
            <a:spLocks noGrp="1"/>
          </p:cNvSpPr>
          <p:nvPr>
            <p:ph sz="half" idx="1"/>
          </p:nvPr>
        </p:nvSpPr>
        <p:spPr>
          <a:xfrm>
            <a:off x="837406" y="1539764"/>
            <a:ext cx="10515599" cy="4351338"/>
          </a:xfrm>
        </p:spPr>
        <p:txBody>
          <a:bodyPr/>
          <a:lstStyle/>
          <a:p>
            <a:pPr marL="285750" indent="-285750">
              <a:buFont typeface="Arial" panose="020B0604020202020204" pitchFamily="34" charset="0"/>
              <a:buChar char="•"/>
            </a:pPr>
            <a:r>
              <a:rPr lang="en-US" sz="2400" dirty="0">
                <a:solidFill>
                  <a:srgbClr val="3C4981"/>
                </a:solidFill>
              </a:rPr>
              <a:t>Development Services Division led by Ray Chicca</a:t>
            </a:r>
          </a:p>
          <a:p>
            <a:pPr marL="285750" indent="-285750">
              <a:buFont typeface="Arial" panose="020B0604020202020204" pitchFamily="34" charset="0"/>
              <a:buChar char="•"/>
            </a:pPr>
            <a:endParaRPr lang="en-US" sz="2400" dirty="0">
              <a:solidFill>
                <a:srgbClr val="3C4981"/>
              </a:solidFill>
            </a:endParaRPr>
          </a:p>
          <a:p>
            <a:pPr marL="285750" indent="-285750">
              <a:buFont typeface="Arial" panose="020B0604020202020204" pitchFamily="34" charset="0"/>
              <a:buChar char="•"/>
            </a:pPr>
            <a:r>
              <a:rPr lang="en-US" sz="2400" dirty="0">
                <a:solidFill>
                  <a:srgbClr val="3C4981"/>
                </a:solidFill>
              </a:rPr>
              <a:t>Helps the Development Community navigate through the WSSC process</a:t>
            </a:r>
          </a:p>
          <a:p>
            <a:pPr marL="285750" indent="-285750">
              <a:buFont typeface="Arial" panose="020B0604020202020204" pitchFamily="34" charset="0"/>
              <a:buChar char="•"/>
            </a:pPr>
            <a:endParaRPr lang="en-US" sz="2400" dirty="0">
              <a:solidFill>
                <a:srgbClr val="3C4981"/>
              </a:solidFill>
            </a:endParaRPr>
          </a:p>
          <a:p>
            <a:pPr marL="285750" indent="-285750">
              <a:buFont typeface="Arial" panose="020B0604020202020204" pitchFamily="34" charset="0"/>
              <a:buChar char="•"/>
            </a:pPr>
            <a:r>
              <a:rPr lang="en-US" sz="2400" dirty="0">
                <a:solidFill>
                  <a:srgbClr val="3C4981"/>
                </a:solidFill>
              </a:rPr>
              <a:t>Multiple Sections</a:t>
            </a:r>
          </a:p>
          <a:p>
            <a:pPr marL="742950" lvl="1" indent="-285750">
              <a:buFont typeface="Arial" panose="020B0604020202020204" pitchFamily="34" charset="0"/>
              <a:buChar char="•"/>
            </a:pPr>
            <a:r>
              <a:rPr lang="en-US" dirty="0">
                <a:solidFill>
                  <a:srgbClr val="3C4981"/>
                </a:solidFill>
              </a:rPr>
              <a:t>Development Design Section (Tom Gingrich)</a:t>
            </a:r>
          </a:p>
          <a:p>
            <a:pPr marL="742950" lvl="1" indent="-285750">
              <a:buFont typeface="Arial" panose="020B0604020202020204" pitchFamily="34" charset="0"/>
              <a:buChar char="•"/>
            </a:pPr>
            <a:r>
              <a:rPr lang="en-US" dirty="0">
                <a:solidFill>
                  <a:srgbClr val="3C4981"/>
                </a:solidFill>
              </a:rPr>
              <a:t>Development Section (Fred Mejias) </a:t>
            </a:r>
          </a:p>
          <a:p>
            <a:pPr marL="1200150" lvl="2" indent="-285750">
              <a:buFont typeface="Arial" panose="020B0604020202020204" pitchFamily="34" charset="0"/>
              <a:buChar char="•"/>
            </a:pPr>
            <a:r>
              <a:rPr lang="en-US" dirty="0">
                <a:solidFill>
                  <a:srgbClr val="3C4981"/>
                </a:solidFill>
              </a:rPr>
              <a:t>Prince George’s County Satellite Office (Bryan Hall)</a:t>
            </a:r>
          </a:p>
          <a:p>
            <a:pPr marL="1200150" lvl="2" indent="-285750">
              <a:buFont typeface="Arial" panose="020B0604020202020204" pitchFamily="34" charset="0"/>
              <a:buChar char="•"/>
            </a:pPr>
            <a:r>
              <a:rPr lang="en-US" dirty="0">
                <a:solidFill>
                  <a:srgbClr val="3C4981"/>
                </a:solidFill>
              </a:rPr>
              <a:t>Montgomery County Satellite Office (Karem Carpio)</a:t>
            </a:r>
          </a:p>
          <a:p>
            <a:pPr marL="742950" lvl="1" indent="-285750">
              <a:buFont typeface="Arial" panose="020B0604020202020204" pitchFamily="34" charset="0"/>
              <a:buChar char="•"/>
            </a:pPr>
            <a:r>
              <a:rPr lang="en-US" dirty="0">
                <a:solidFill>
                  <a:srgbClr val="3C4981"/>
                </a:solidFill>
              </a:rPr>
              <a:t>Permit Services Section (Luis Tapia)</a:t>
            </a:r>
          </a:p>
          <a:p>
            <a:endParaRPr lang="en-US" dirty="0"/>
          </a:p>
        </p:txBody>
      </p:sp>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4</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7406" y="402862"/>
            <a:ext cx="8745522" cy="882505"/>
          </a:xfrm>
        </p:spPr>
        <p:txBody>
          <a:bodyPr/>
          <a:lstStyle/>
          <a:p>
            <a:r>
              <a:rPr lang="en-US" dirty="0">
                <a:solidFill>
                  <a:srgbClr val="3C4981"/>
                </a:solidFill>
              </a:rPr>
              <a:t>Development Services Division</a:t>
            </a:r>
            <a:endParaRPr lang="en-US" dirty="0"/>
          </a:p>
        </p:txBody>
      </p:sp>
      <p:pic>
        <p:nvPicPr>
          <p:cNvPr id="5" name="DSDPage4">
            <a:hlinkClick r:id="" action="ppaction://media"/>
            <a:extLst>
              <a:ext uri="{FF2B5EF4-FFF2-40B4-BE49-F238E27FC236}">
                <a16:creationId xmlns:a16="http://schemas.microsoft.com/office/drawing/2014/main" id="{3D03A42D-1CCB-4B8C-B632-583B534280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8" y="6972754"/>
            <a:ext cx="487363" cy="487363"/>
          </a:xfrm>
          <a:prstGeom prst="rect">
            <a:avLst/>
          </a:prstGeom>
        </p:spPr>
      </p:pic>
    </p:spTree>
    <p:extLst>
      <p:ext uri="{BB962C8B-B14F-4D97-AF65-F5344CB8AC3E}">
        <p14:creationId xmlns:p14="http://schemas.microsoft.com/office/powerpoint/2010/main" val="16191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6B687E-390D-4595-B15A-174D2C100D3B}"/>
              </a:ext>
            </a:extLst>
          </p:cNvPr>
          <p:cNvSpPr>
            <a:spLocks noGrp="1"/>
          </p:cNvSpPr>
          <p:nvPr>
            <p:ph sz="half" idx="1"/>
          </p:nvPr>
        </p:nvSpPr>
        <p:spPr>
          <a:xfrm>
            <a:off x="838199" y="1546632"/>
            <a:ext cx="11014167" cy="4541838"/>
          </a:xfrm>
        </p:spPr>
        <p:txBody>
          <a:bodyPr vert="horz" lIns="91440" tIns="45720" rIns="91440" bIns="45720" rtlCol="0" anchor="t">
            <a:noAutofit/>
          </a:bodyPr>
          <a:lstStyle/>
          <a:p>
            <a:r>
              <a:rPr lang="en-US" b="1" dirty="0">
                <a:solidFill>
                  <a:srgbClr val="3C4981"/>
                </a:solidFill>
                <a:latin typeface="Gill Sans MT"/>
              </a:rPr>
              <a:t>Overview</a:t>
            </a:r>
            <a:endParaRPr lang="en-US" dirty="0">
              <a:solidFill>
                <a:srgbClr val="3C4981"/>
              </a:solidFill>
              <a:latin typeface="Gill Sans MT"/>
            </a:endParaRPr>
          </a:p>
          <a:p>
            <a:pPr marL="742950" lvl="1" indent="-285750">
              <a:buFont typeface="Arial" panose="020B0604020202020204" pitchFamily="34" charset="0"/>
              <a:buChar char="•"/>
            </a:pPr>
            <a:r>
              <a:rPr lang="en-US" dirty="0">
                <a:solidFill>
                  <a:srgbClr val="3C4981"/>
                </a:solidFill>
                <a:latin typeface="Gill Sans MT"/>
              </a:rPr>
              <a:t>Development Design Section (Tom Gingrich) &amp; Development Section (Fred Mejias) </a:t>
            </a:r>
            <a:endParaRPr lang="en-US" dirty="0">
              <a:solidFill>
                <a:srgbClr val="3C4981"/>
              </a:solidFill>
            </a:endParaRPr>
          </a:p>
          <a:p>
            <a:pPr marL="1200150" lvl="2" indent="-285750"/>
            <a:r>
              <a:rPr lang="en-US" dirty="0">
                <a:solidFill>
                  <a:srgbClr val="3C4981"/>
                </a:solidFill>
                <a:latin typeface="Gill Sans MT"/>
              </a:rPr>
              <a:t>Project managers are the </a:t>
            </a:r>
            <a:r>
              <a:rPr lang="en-US" b="1" dirty="0">
                <a:solidFill>
                  <a:srgbClr val="3C4981"/>
                </a:solidFill>
                <a:latin typeface="Gill Sans MT"/>
              </a:rPr>
              <a:t>Main Contacts </a:t>
            </a:r>
            <a:endParaRPr lang="en-US" b="1" dirty="0">
              <a:solidFill>
                <a:srgbClr val="3C4981"/>
              </a:solidFill>
            </a:endParaRPr>
          </a:p>
          <a:p>
            <a:pPr marL="1200150" lvl="2" indent="-285750">
              <a:buFont typeface="Arial" panose="020B0604020202020204" pitchFamily="34" charset="0"/>
              <a:buChar char="•"/>
            </a:pPr>
            <a:r>
              <a:rPr lang="en-US" dirty="0">
                <a:solidFill>
                  <a:srgbClr val="3C4981"/>
                </a:solidFill>
                <a:latin typeface="Gill Sans MT"/>
              </a:rPr>
              <a:t>Project Managers guide through the Design Process</a:t>
            </a:r>
          </a:p>
          <a:p>
            <a:pPr marL="1200150" lvl="2" indent="-285750"/>
            <a:r>
              <a:rPr lang="en-US" dirty="0">
                <a:solidFill>
                  <a:srgbClr val="3C4981"/>
                </a:solidFill>
                <a:latin typeface="Gill Sans MT"/>
              </a:rPr>
              <a:t>Reviews Design Plans </a:t>
            </a:r>
            <a:endParaRPr lang="en-US" dirty="0">
              <a:solidFill>
                <a:srgbClr val="3C4981"/>
              </a:solidFill>
            </a:endParaRPr>
          </a:p>
          <a:p>
            <a:pPr marL="1200150" lvl="2" indent="-285750">
              <a:buFont typeface="Arial" panose="020B0604020202020204" pitchFamily="34" charset="0"/>
              <a:buChar char="•"/>
            </a:pPr>
            <a:r>
              <a:rPr lang="en-US" dirty="0">
                <a:solidFill>
                  <a:srgbClr val="3C4981"/>
                </a:solidFill>
                <a:latin typeface="Gill Sans MT"/>
              </a:rPr>
              <a:t>Hydraulically Model Projects</a:t>
            </a:r>
          </a:p>
          <a:p>
            <a:pPr marL="1200150" lvl="2" indent="-285750">
              <a:buFont typeface="Arial" panose="020B0604020202020204" pitchFamily="34" charset="0"/>
              <a:buChar char="•"/>
            </a:pPr>
            <a:r>
              <a:rPr lang="en-US" dirty="0">
                <a:solidFill>
                  <a:srgbClr val="3C4981"/>
                </a:solidFill>
                <a:latin typeface="Gill Sans MT"/>
              </a:rPr>
              <a:t>Assign WSSC resources to review Project Components</a:t>
            </a:r>
          </a:p>
          <a:p>
            <a:pPr marL="742950" lvl="1" indent="-285750">
              <a:buFont typeface="Arial" panose="020B0604020202020204" pitchFamily="34" charset="0"/>
              <a:buChar char="•"/>
            </a:pPr>
            <a:r>
              <a:rPr lang="en-US" dirty="0">
                <a:solidFill>
                  <a:srgbClr val="3C4981"/>
                </a:solidFill>
                <a:latin typeface="Gill Sans MT"/>
              </a:rPr>
              <a:t>Prince George’s County Satellite Office (Bryan Hall)</a:t>
            </a:r>
          </a:p>
          <a:p>
            <a:pPr marL="1200150" lvl="2" indent="-285750"/>
            <a:r>
              <a:rPr lang="en-US" sz="1600" dirty="0">
                <a:solidFill>
                  <a:srgbClr val="3C4981"/>
                </a:solidFill>
                <a:latin typeface="Gill Sans MT"/>
              </a:rPr>
              <a:t>Project Managers stationed at the County to enhance the one-stop-shop concept at each County </a:t>
            </a:r>
            <a:endParaRPr lang="en-US" sz="1600" dirty="0">
              <a:solidFill>
                <a:srgbClr val="3C4981"/>
              </a:solidFill>
            </a:endParaRPr>
          </a:p>
          <a:p>
            <a:pPr marL="1200150" lvl="2" indent="-285750">
              <a:buFont typeface="Arial" panose="020B0604020202020204" pitchFamily="34" charset="0"/>
              <a:buChar char="•"/>
            </a:pPr>
            <a:r>
              <a:rPr lang="en-US" sz="1600" dirty="0">
                <a:solidFill>
                  <a:srgbClr val="3C4981"/>
                </a:solidFill>
                <a:latin typeface="Gill Sans MT"/>
              </a:rPr>
              <a:t>Facilitates WSSC and DPIE issue resolution</a:t>
            </a:r>
            <a:endParaRPr lang="en-US" sz="1400" dirty="0">
              <a:solidFill>
                <a:srgbClr val="3C4981"/>
              </a:solidFill>
              <a:latin typeface="Gill Sans MT"/>
            </a:endParaRPr>
          </a:p>
          <a:p>
            <a:pPr marL="742950" lvl="1" indent="-285750">
              <a:buFont typeface="Arial" panose="020B0604020202020204" pitchFamily="34" charset="0"/>
              <a:buChar char="•"/>
            </a:pPr>
            <a:r>
              <a:rPr lang="en-US" dirty="0">
                <a:solidFill>
                  <a:srgbClr val="3C4981"/>
                </a:solidFill>
                <a:latin typeface="Gill Sans MT"/>
              </a:rPr>
              <a:t>Montgomery County Satellite Office (Karem Carpio)</a:t>
            </a:r>
          </a:p>
          <a:p>
            <a:pPr marL="1200150" lvl="2" indent="-285750"/>
            <a:r>
              <a:rPr lang="en-US" sz="1600" dirty="0">
                <a:solidFill>
                  <a:srgbClr val="3C4981"/>
                </a:solidFill>
                <a:latin typeface="Gill Sans MT"/>
              </a:rPr>
              <a:t>Project Managers stationed at the County to enhance the one-stop-shop concept at each County </a:t>
            </a:r>
            <a:endParaRPr lang="en-US" sz="1600" dirty="0">
              <a:solidFill>
                <a:srgbClr val="3C4981"/>
              </a:solidFill>
            </a:endParaRPr>
          </a:p>
          <a:p>
            <a:pPr marL="1200150" lvl="2" indent="-285750">
              <a:buFont typeface="Arial" panose="020B0604020202020204" pitchFamily="34" charset="0"/>
              <a:buChar char="•"/>
            </a:pPr>
            <a:r>
              <a:rPr lang="en-US" sz="1600" dirty="0">
                <a:solidFill>
                  <a:srgbClr val="3C4981"/>
                </a:solidFill>
                <a:latin typeface="Gill Sans MT"/>
              </a:rPr>
              <a:t>Facilitates WSSC and DPS issue resolution</a:t>
            </a:r>
          </a:p>
          <a:p>
            <a:pPr marL="742950" lvl="1" indent="-285750">
              <a:buFont typeface="Arial" panose="020B0604020202020204" pitchFamily="34" charset="0"/>
              <a:buChar char="•"/>
            </a:pPr>
            <a:r>
              <a:rPr lang="en-US" sz="1800" dirty="0">
                <a:solidFill>
                  <a:srgbClr val="3C4981"/>
                </a:solidFill>
                <a:latin typeface="Gill Sans MT"/>
              </a:rPr>
              <a:t>Permit Services Section (Luis Tapia)</a:t>
            </a:r>
          </a:p>
          <a:p>
            <a:pPr marL="1200150" lvl="2" indent="-285750">
              <a:buFont typeface="Arial" panose="020B0604020202020204" pitchFamily="34" charset="0"/>
              <a:buChar char="•"/>
            </a:pPr>
            <a:r>
              <a:rPr lang="en-US" sz="1600" dirty="0">
                <a:solidFill>
                  <a:srgbClr val="3C4981"/>
                </a:solidFill>
                <a:latin typeface="Gill Sans MT"/>
              </a:rPr>
              <a:t>Intake – Prescreen of Submittals, permit applications, process fees, and conduct plan reviews</a:t>
            </a:r>
          </a:p>
          <a:p>
            <a:pPr marL="1200150" lvl="2" indent="-285750">
              <a:buFont typeface="Arial" panose="020B0604020202020204" pitchFamily="34" charset="0"/>
              <a:buChar char="•"/>
            </a:pPr>
            <a:r>
              <a:rPr lang="en-US" sz="1600" dirty="0">
                <a:solidFill>
                  <a:srgbClr val="3C4981"/>
                </a:solidFill>
                <a:latin typeface="Gill Sans MT"/>
              </a:rPr>
              <a:t>Permits – Review plans, connections and abandonments, and process the Release for Services</a:t>
            </a:r>
          </a:p>
          <a:p>
            <a:endParaRPr lang="en-US" dirty="0"/>
          </a:p>
        </p:txBody>
      </p:sp>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5</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199" y="396247"/>
            <a:ext cx="8745522" cy="882505"/>
          </a:xfrm>
        </p:spPr>
        <p:txBody>
          <a:bodyPr/>
          <a:lstStyle/>
          <a:p>
            <a:r>
              <a:rPr lang="en-US" dirty="0">
                <a:solidFill>
                  <a:srgbClr val="3C4981"/>
                </a:solidFill>
              </a:rPr>
              <a:t>Development Services Division</a:t>
            </a:r>
            <a:endParaRPr lang="en-US" dirty="0"/>
          </a:p>
        </p:txBody>
      </p:sp>
      <p:pic>
        <p:nvPicPr>
          <p:cNvPr id="5" name="DSDPage5">
            <a:hlinkClick r:id="" action="ppaction://media"/>
            <a:extLst>
              <a:ext uri="{FF2B5EF4-FFF2-40B4-BE49-F238E27FC236}">
                <a16:creationId xmlns:a16="http://schemas.microsoft.com/office/drawing/2014/main" id="{B5660B6C-E5C5-4E87-9AAF-80C02F20F2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8" y="7070725"/>
            <a:ext cx="487363" cy="487363"/>
          </a:xfrm>
          <a:prstGeom prst="rect">
            <a:avLst/>
          </a:prstGeom>
        </p:spPr>
      </p:pic>
    </p:spTree>
    <p:extLst>
      <p:ext uri="{BB962C8B-B14F-4D97-AF65-F5344CB8AC3E}">
        <p14:creationId xmlns:p14="http://schemas.microsoft.com/office/powerpoint/2010/main" val="9546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6</a:t>
            </a:fld>
            <a:endParaRPr lang="en-US"/>
          </a:p>
        </p:txBody>
      </p:sp>
      <p:sp>
        <p:nvSpPr>
          <p:cNvPr id="6" name="Rectangle 5">
            <a:extLst>
              <a:ext uri="{FF2B5EF4-FFF2-40B4-BE49-F238E27FC236}">
                <a16:creationId xmlns:a16="http://schemas.microsoft.com/office/drawing/2014/main" id="{192E613E-65A1-57FE-61E4-738F8F4A7E91}"/>
              </a:ext>
            </a:extLst>
          </p:cNvPr>
          <p:cNvSpPr/>
          <p:nvPr/>
        </p:nvSpPr>
        <p:spPr>
          <a:xfrm>
            <a:off x="0" y="1"/>
            <a:ext cx="12192000" cy="78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484313" algn="ctr"/>
                <a:tab pos="6002338" algn="ctr"/>
                <a:tab pos="10683875" algn="ctr"/>
              </a:tabLst>
            </a:pPr>
            <a:r>
              <a:rPr lang="en-US" b="1" dirty="0"/>
              <a:t>Development Services Division</a:t>
            </a:r>
          </a:p>
          <a:p>
            <a:pPr algn="ctr">
              <a:tabLst>
                <a:tab pos="1484313" algn="ctr"/>
                <a:tab pos="6002338" algn="ctr"/>
                <a:tab pos="10683875" algn="ctr"/>
              </a:tabLst>
            </a:pPr>
            <a:r>
              <a:rPr lang="en-US" sz="1000" dirty="0"/>
              <a:t>	Jane </a:t>
            </a:r>
            <a:r>
              <a:rPr lang="en-US" sz="1000" dirty="0" err="1"/>
              <a:t>Nealis</a:t>
            </a:r>
            <a:r>
              <a:rPr lang="en-US" sz="1000" dirty="0"/>
              <a:t>, Administrative Assistant II 	</a:t>
            </a:r>
            <a:r>
              <a:rPr lang="en-US" sz="1000" b="1" dirty="0"/>
              <a:t>Ray Chicca, Division Manager </a:t>
            </a:r>
            <a:r>
              <a:rPr lang="en-US" sz="1000" dirty="0"/>
              <a:t>	Thalia Sanchez, Management Support Specialist</a:t>
            </a:r>
          </a:p>
          <a:p>
            <a:pPr algn="ctr">
              <a:tabLst>
                <a:tab pos="1141413" algn="ctr"/>
                <a:tab pos="5540375" algn="ctr"/>
                <a:tab pos="10402888" algn="ctr"/>
              </a:tabLst>
            </a:pPr>
            <a:r>
              <a:rPr lang="en-US" sz="1000" dirty="0"/>
              <a:t>	301-206-8677	301-206-8086	301-206-8555</a:t>
            </a:r>
          </a:p>
        </p:txBody>
      </p:sp>
      <p:sp>
        <p:nvSpPr>
          <p:cNvPr id="7" name="Rectangle 6">
            <a:extLst>
              <a:ext uri="{FF2B5EF4-FFF2-40B4-BE49-F238E27FC236}">
                <a16:creationId xmlns:a16="http://schemas.microsoft.com/office/drawing/2014/main" id="{430C954F-2581-1D12-8F8B-950F833C6711}"/>
              </a:ext>
            </a:extLst>
          </p:cNvPr>
          <p:cNvSpPr/>
          <p:nvPr/>
        </p:nvSpPr>
        <p:spPr>
          <a:xfrm>
            <a:off x="461727" y="990600"/>
            <a:ext cx="3105339" cy="345160"/>
          </a:xfrm>
          <a:prstGeom prst="rect">
            <a:avLst/>
          </a:prstGeom>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Development Section 1</a:t>
            </a:r>
          </a:p>
        </p:txBody>
      </p:sp>
      <p:sp>
        <p:nvSpPr>
          <p:cNvPr id="8" name="Rectangle 7">
            <a:extLst>
              <a:ext uri="{FF2B5EF4-FFF2-40B4-BE49-F238E27FC236}">
                <a16:creationId xmlns:a16="http://schemas.microsoft.com/office/drawing/2014/main" id="{0C923B69-766B-CEFA-A4B3-C735D4CC69AE}"/>
              </a:ext>
            </a:extLst>
          </p:cNvPr>
          <p:cNvSpPr/>
          <p:nvPr/>
        </p:nvSpPr>
        <p:spPr>
          <a:xfrm>
            <a:off x="4237022" y="990600"/>
            <a:ext cx="3105339" cy="345160"/>
          </a:xfrm>
          <a:prstGeom prst="rect">
            <a:avLst/>
          </a:prstGeom>
          <a:solidFill>
            <a:srgbClr val="2493D7"/>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Development Section II</a:t>
            </a:r>
          </a:p>
        </p:txBody>
      </p:sp>
      <p:sp>
        <p:nvSpPr>
          <p:cNvPr id="9" name="Rectangle 8">
            <a:extLst>
              <a:ext uri="{FF2B5EF4-FFF2-40B4-BE49-F238E27FC236}">
                <a16:creationId xmlns:a16="http://schemas.microsoft.com/office/drawing/2014/main" id="{7C74F752-BEF7-A8D3-46A6-67A6207A240C}"/>
              </a:ext>
            </a:extLst>
          </p:cNvPr>
          <p:cNvSpPr/>
          <p:nvPr/>
        </p:nvSpPr>
        <p:spPr>
          <a:xfrm>
            <a:off x="7870010" y="990600"/>
            <a:ext cx="3321941" cy="345160"/>
          </a:xfrm>
          <a:prstGeom prst="rect">
            <a:avLst/>
          </a:prstGeom>
          <a:solidFill>
            <a:srgbClr val="87C268"/>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Permit Services</a:t>
            </a:r>
          </a:p>
        </p:txBody>
      </p:sp>
      <p:sp>
        <p:nvSpPr>
          <p:cNvPr id="10" name="Rectangle 9">
            <a:extLst>
              <a:ext uri="{FF2B5EF4-FFF2-40B4-BE49-F238E27FC236}">
                <a16:creationId xmlns:a16="http://schemas.microsoft.com/office/drawing/2014/main" id="{A8706F6E-7C84-58FA-BA7C-E04A6311D17C}"/>
              </a:ext>
            </a:extLst>
          </p:cNvPr>
          <p:cNvSpPr/>
          <p:nvPr/>
        </p:nvSpPr>
        <p:spPr>
          <a:xfrm>
            <a:off x="461727" y="1387074"/>
            <a:ext cx="3105339" cy="503222"/>
          </a:xfrm>
          <a:prstGeom prst="rect">
            <a:avLst/>
          </a:prstGeom>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a:t>Fred Mejias</a:t>
            </a:r>
            <a:br>
              <a:rPr lang="en-US" sz="1100" dirty="0"/>
            </a:br>
            <a:r>
              <a:rPr lang="en-US" sz="1100" dirty="0"/>
              <a:t>Development Section Manager</a:t>
            </a:r>
            <a:br>
              <a:rPr lang="en-US" sz="1100" dirty="0"/>
            </a:br>
            <a:r>
              <a:rPr lang="en-US" sz="1100" dirty="0"/>
              <a:t>301-206-8093</a:t>
            </a:r>
          </a:p>
        </p:txBody>
      </p:sp>
      <p:sp>
        <p:nvSpPr>
          <p:cNvPr id="11" name="Rectangle 10">
            <a:extLst>
              <a:ext uri="{FF2B5EF4-FFF2-40B4-BE49-F238E27FC236}">
                <a16:creationId xmlns:a16="http://schemas.microsoft.com/office/drawing/2014/main" id="{556A407E-EF9F-0C2B-44EF-BE4F3416FF4A}"/>
              </a:ext>
            </a:extLst>
          </p:cNvPr>
          <p:cNvSpPr/>
          <p:nvPr/>
        </p:nvSpPr>
        <p:spPr>
          <a:xfrm>
            <a:off x="4237022" y="1387074"/>
            <a:ext cx="3105339" cy="503222"/>
          </a:xfrm>
          <a:prstGeom prst="rect">
            <a:avLst/>
          </a:prstGeom>
          <a:solidFill>
            <a:srgbClr val="2493D7"/>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a:t>Tom Gingrich</a:t>
            </a:r>
            <a:br>
              <a:rPr lang="en-US" sz="1100" dirty="0"/>
            </a:br>
            <a:r>
              <a:rPr lang="en-US" sz="1100" dirty="0"/>
              <a:t>Development Design Section Manager</a:t>
            </a:r>
            <a:br>
              <a:rPr lang="en-US" sz="1100" dirty="0"/>
            </a:br>
            <a:r>
              <a:rPr lang="en-US" sz="1100" dirty="0"/>
              <a:t>301-206-8883</a:t>
            </a:r>
          </a:p>
        </p:txBody>
      </p:sp>
      <p:sp>
        <p:nvSpPr>
          <p:cNvPr id="12" name="Rectangle 11">
            <a:extLst>
              <a:ext uri="{FF2B5EF4-FFF2-40B4-BE49-F238E27FC236}">
                <a16:creationId xmlns:a16="http://schemas.microsoft.com/office/drawing/2014/main" id="{3982026C-390E-5ED1-95E1-A1311301CA40}"/>
              </a:ext>
            </a:extLst>
          </p:cNvPr>
          <p:cNvSpPr/>
          <p:nvPr/>
        </p:nvSpPr>
        <p:spPr>
          <a:xfrm>
            <a:off x="7860282" y="1387074"/>
            <a:ext cx="3321941" cy="503222"/>
          </a:xfrm>
          <a:prstGeom prst="rect">
            <a:avLst/>
          </a:prstGeom>
          <a:solidFill>
            <a:srgbClr val="87C268"/>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a:t>Luis Tapia</a:t>
            </a:r>
            <a:br>
              <a:rPr lang="en-US" sz="1100" dirty="0"/>
            </a:br>
            <a:r>
              <a:rPr lang="en-US" sz="1100" dirty="0"/>
              <a:t>Permit Services Section Manager</a:t>
            </a:r>
            <a:br>
              <a:rPr lang="en-US" sz="1100" dirty="0"/>
            </a:br>
            <a:r>
              <a:rPr lang="en-US" sz="1100" dirty="0"/>
              <a:t>301-206-8621</a:t>
            </a:r>
          </a:p>
        </p:txBody>
      </p:sp>
      <p:sp>
        <p:nvSpPr>
          <p:cNvPr id="13" name="Rectangle 12">
            <a:extLst>
              <a:ext uri="{FF2B5EF4-FFF2-40B4-BE49-F238E27FC236}">
                <a16:creationId xmlns:a16="http://schemas.microsoft.com/office/drawing/2014/main" id="{2FEC47D9-6255-84F6-EA23-CA02C0407CDC}"/>
              </a:ext>
            </a:extLst>
          </p:cNvPr>
          <p:cNvSpPr/>
          <p:nvPr/>
        </p:nvSpPr>
        <p:spPr>
          <a:xfrm>
            <a:off x="452674" y="1955556"/>
            <a:ext cx="1318786"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Michael Burnham</a:t>
            </a:r>
            <a:br>
              <a:rPr lang="en-US" sz="800" dirty="0"/>
            </a:br>
            <a:r>
              <a:rPr lang="en-US" sz="800" dirty="0"/>
              <a:t>Project Manager </a:t>
            </a:r>
            <a:br>
              <a:rPr lang="en-US" sz="800" dirty="0"/>
            </a:br>
            <a:r>
              <a:rPr lang="en-US" sz="800" dirty="0"/>
              <a:t>Ext. 8657</a:t>
            </a:r>
          </a:p>
        </p:txBody>
      </p:sp>
      <p:sp>
        <p:nvSpPr>
          <p:cNvPr id="14" name="Rectangle 13">
            <a:extLst>
              <a:ext uri="{FF2B5EF4-FFF2-40B4-BE49-F238E27FC236}">
                <a16:creationId xmlns:a16="http://schemas.microsoft.com/office/drawing/2014/main" id="{AD3F1A85-4151-3060-2074-31DCC536A3EB}"/>
              </a:ext>
            </a:extLst>
          </p:cNvPr>
          <p:cNvSpPr/>
          <p:nvPr/>
        </p:nvSpPr>
        <p:spPr>
          <a:xfrm>
            <a:off x="2240731" y="1955556"/>
            <a:ext cx="1311214"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Shari </a:t>
            </a:r>
            <a:r>
              <a:rPr lang="en-US" sz="800" dirty="0" err="1"/>
              <a:t>Djourshari</a:t>
            </a:r>
            <a:br>
              <a:rPr lang="en-US" sz="800" dirty="0"/>
            </a:br>
            <a:r>
              <a:rPr lang="en-US" sz="800" dirty="0"/>
              <a:t>Project Manager </a:t>
            </a:r>
            <a:br>
              <a:rPr lang="en-US" sz="800" dirty="0"/>
            </a:br>
            <a:r>
              <a:rPr lang="en-US" sz="800" dirty="0"/>
              <a:t>Ext. 8812</a:t>
            </a:r>
          </a:p>
        </p:txBody>
      </p:sp>
      <p:sp>
        <p:nvSpPr>
          <p:cNvPr id="15" name="Rectangle 14">
            <a:extLst>
              <a:ext uri="{FF2B5EF4-FFF2-40B4-BE49-F238E27FC236}">
                <a16:creationId xmlns:a16="http://schemas.microsoft.com/office/drawing/2014/main" id="{53F2B7FA-32D5-7B86-53C1-52103A679455}"/>
              </a:ext>
            </a:extLst>
          </p:cNvPr>
          <p:cNvSpPr/>
          <p:nvPr/>
        </p:nvSpPr>
        <p:spPr>
          <a:xfrm>
            <a:off x="4740992" y="1955555"/>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Art Atencio</a:t>
            </a:r>
            <a:br>
              <a:rPr lang="en-US" sz="700" dirty="0"/>
            </a:br>
            <a:r>
              <a:rPr lang="en-US" sz="700" dirty="0"/>
              <a:t>Project Manager Ext. 8816</a:t>
            </a:r>
          </a:p>
        </p:txBody>
      </p:sp>
      <p:sp>
        <p:nvSpPr>
          <p:cNvPr id="16" name="Rectangle 15">
            <a:extLst>
              <a:ext uri="{FF2B5EF4-FFF2-40B4-BE49-F238E27FC236}">
                <a16:creationId xmlns:a16="http://schemas.microsoft.com/office/drawing/2014/main" id="{BEC90CA5-F001-06F2-997D-3C2F2B5CDDDE}"/>
              </a:ext>
            </a:extLst>
          </p:cNvPr>
          <p:cNvSpPr/>
          <p:nvPr/>
        </p:nvSpPr>
        <p:spPr>
          <a:xfrm>
            <a:off x="5972244" y="1955555"/>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Mahbub </a:t>
            </a:r>
            <a:r>
              <a:rPr lang="en-US" sz="700" dirty="0" err="1"/>
              <a:t>Pramanik</a:t>
            </a:r>
            <a:br>
              <a:rPr lang="en-US" sz="700" dirty="0"/>
            </a:br>
            <a:r>
              <a:rPr lang="en-US" sz="700" dirty="0"/>
              <a:t>Project Manager Ext. 8513</a:t>
            </a:r>
          </a:p>
        </p:txBody>
      </p:sp>
      <p:sp>
        <p:nvSpPr>
          <p:cNvPr id="20" name="Rectangle 19">
            <a:extLst>
              <a:ext uri="{FF2B5EF4-FFF2-40B4-BE49-F238E27FC236}">
                <a16:creationId xmlns:a16="http://schemas.microsoft.com/office/drawing/2014/main" id="{8C805EE3-7197-8631-BF7D-0E85501C6C59}"/>
              </a:ext>
            </a:extLst>
          </p:cNvPr>
          <p:cNvSpPr/>
          <p:nvPr/>
        </p:nvSpPr>
        <p:spPr>
          <a:xfrm>
            <a:off x="461727" y="2426764"/>
            <a:ext cx="1318786"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Maya Sathyanadhan</a:t>
            </a:r>
            <a:br>
              <a:rPr lang="en-US" sz="800" dirty="0"/>
            </a:br>
            <a:r>
              <a:rPr lang="en-US" sz="800" dirty="0"/>
              <a:t>Project Manager </a:t>
            </a:r>
            <a:br>
              <a:rPr lang="en-US" sz="800" dirty="0"/>
            </a:br>
            <a:r>
              <a:rPr lang="en-US" sz="800" dirty="0"/>
              <a:t>Ext. 8352</a:t>
            </a:r>
          </a:p>
        </p:txBody>
      </p:sp>
      <p:sp>
        <p:nvSpPr>
          <p:cNvPr id="21" name="Rectangle 20">
            <a:extLst>
              <a:ext uri="{FF2B5EF4-FFF2-40B4-BE49-F238E27FC236}">
                <a16:creationId xmlns:a16="http://schemas.microsoft.com/office/drawing/2014/main" id="{8EA14EA1-0747-AA24-478E-AB0922C59CFD}"/>
              </a:ext>
            </a:extLst>
          </p:cNvPr>
          <p:cNvSpPr/>
          <p:nvPr/>
        </p:nvSpPr>
        <p:spPr>
          <a:xfrm>
            <a:off x="2249784" y="2426764"/>
            <a:ext cx="1311214"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Shanta </a:t>
            </a:r>
            <a:r>
              <a:rPr lang="en-US" sz="800" dirty="0" err="1"/>
              <a:t>Katwal</a:t>
            </a:r>
            <a:br>
              <a:rPr lang="en-US" sz="800" dirty="0"/>
            </a:br>
            <a:r>
              <a:rPr lang="en-US" sz="800" dirty="0"/>
              <a:t>Project Manager </a:t>
            </a:r>
            <a:br>
              <a:rPr lang="en-US" sz="800" dirty="0"/>
            </a:br>
            <a:r>
              <a:rPr lang="en-US" sz="800" dirty="0"/>
              <a:t>Ext. 7202</a:t>
            </a:r>
          </a:p>
        </p:txBody>
      </p:sp>
      <p:sp>
        <p:nvSpPr>
          <p:cNvPr id="22" name="Rectangle 21">
            <a:extLst>
              <a:ext uri="{FF2B5EF4-FFF2-40B4-BE49-F238E27FC236}">
                <a16:creationId xmlns:a16="http://schemas.microsoft.com/office/drawing/2014/main" id="{54237C83-EFA6-8EFC-FA76-89135AF96354}"/>
              </a:ext>
            </a:extLst>
          </p:cNvPr>
          <p:cNvSpPr/>
          <p:nvPr/>
        </p:nvSpPr>
        <p:spPr>
          <a:xfrm>
            <a:off x="4750045" y="2504585"/>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Garrett Watkins</a:t>
            </a:r>
            <a:br>
              <a:rPr lang="en-US" sz="700" dirty="0"/>
            </a:br>
            <a:r>
              <a:rPr lang="en-US" sz="700" dirty="0"/>
              <a:t>Project Manager Ext. 8814</a:t>
            </a:r>
          </a:p>
        </p:txBody>
      </p:sp>
      <p:sp>
        <p:nvSpPr>
          <p:cNvPr id="23" name="Rectangle 22">
            <a:extLst>
              <a:ext uri="{FF2B5EF4-FFF2-40B4-BE49-F238E27FC236}">
                <a16:creationId xmlns:a16="http://schemas.microsoft.com/office/drawing/2014/main" id="{97666FD7-076F-ECFF-A088-D1D80A4FECF7}"/>
              </a:ext>
            </a:extLst>
          </p:cNvPr>
          <p:cNvSpPr/>
          <p:nvPr/>
        </p:nvSpPr>
        <p:spPr>
          <a:xfrm>
            <a:off x="5972244" y="2504585"/>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Matthew Snyder</a:t>
            </a:r>
            <a:br>
              <a:rPr lang="en-US" sz="700" dirty="0"/>
            </a:br>
            <a:r>
              <a:rPr lang="en-US" sz="700" dirty="0"/>
              <a:t>Project Manager </a:t>
            </a:r>
            <a:br>
              <a:rPr lang="en-US" sz="700" dirty="0"/>
            </a:br>
            <a:r>
              <a:rPr lang="en-US" sz="700" dirty="0"/>
              <a:t>Ext. 8813</a:t>
            </a:r>
          </a:p>
        </p:txBody>
      </p:sp>
      <p:sp>
        <p:nvSpPr>
          <p:cNvPr id="27" name="Rectangle 26">
            <a:extLst>
              <a:ext uri="{FF2B5EF4-FFF2-40B4-BE49-F238E27FC236}">
                <a16:creationId xmlns:a16="http://schemas.microsoft.com/office/drawing/2014/main" id="{B62415C0-9123-0E93-BE30-687A04500572}"/>
              </a:ext>
            </a:extLst>
          </p:cNvPr>
          <p:cNvSpPr/>
          <p:nvPr/>
        </p:nvSpPr>
        <p:spPr>
          <a:xfrm>
            <a:off x="461727" y="2908355"/>
            <a:ext cx="1318786"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Ann Russell</a:t>
            </a:r>
            <a:br>
              <a:rPr lang="en-US" sz="800" dirty="0"/>
            </a:br>
            <a:r>
              <a:rPr lang="en-US" sz="800" dirty="0"/>
              <a:t>Project Manager </a:t>
            </a:r>
            <a:br>
              <a:rPr lang="en-US" sz="800" dirty="0"/>
            </a:br>
            <a:r>
              <a:rPr lang="en-US" sz="800" dirty="0"/>
              <a:t>Ext. 8823</a:t>
            </a:r>
          </a:p>
        </p:txBody>
      </p:sp>
      <p:sp>
        <p:nvSpPr>
          <p:cNvPr id="28" name="Rectangle 27">
            <a:extLst>
              <a:ext uri="{FF2B5EF4-FFF2-40B4-BE49-F238E27FC236}">
                <a16:creationId xmlns:a16="http://schemas.microsoft.com/office/drawing/2014/main" id="{83075D88-8BC7-C296-6635-2B2D554E9370}"/>
              </a:ext>
            </a:extLst>
          </p:cNvPr>
          <p:cNvSpPr/>
          <p:nvPr/>
        </p:nvSpPr>
        <p:spPr>
          <a:xfrm>
            <a:off x="2249784" y="2908355"/>
            <a:ext cx="1311214" cy="3834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Andres Villarraga</a:t>
            </a:r>
            <a:br>
              <a:rPr lang="en-US" sz="800" dirty="0"/>
            </a:br>
            <a:r>
              <a:rPr lang="en-US" sz="800" dirty="0"/>
              <a:t>Project Manager </a:t>
            </a:r>
            <a:br>
              <a:rPr lang="en-US" sz="800" dirty="0"/>
            </a:br>
            <a:r>
              <a:rPr lang="en-US" sz="800" dirty="0"/>
              <a:t>Ext. 8247</a:t>
            </a:r>
          </a:p>
        </p:txBody>
      </p:sp>
      <p:sp>
        <p:nvSpPr>
          <p:cNvPr id="29" name="Rectangle 28">
            <a:extLst>
              <a:ext uri="{FF2B5EF4-FFF2-40B4-BE49-F238E27FC236}">
                <a16:creationId xmlns:a16="http://schemas.microsoft.com/office/drawing/2014/main" id="{38AF2627-662A-B062-9C32-4A9E36CE4124}"/>
              </a:ext>
            </a:extLst>
          </p:cNvPr>
          <p:cNvSpPr/>
          <p:nvPr/>
        </p:nvSpPr>
        <p:spPr>
          <a:xfrm>
            <a:off x="4750045" y="3063993"/>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Jessica Wright</a:t>
            </a:r>
            <a:br>
              <a:rPr lang="en-US" sz="700" dirty="0"/>
            </a:br>
            <a:r>
              <a:rPr lang="en-US" sz="700" dirty="0"/>
              <a:t>Project Manager Ext. 7081</a:t>
            </a:r>
          </a:p>
        </p:txBody>
      </p:sp>
      <p:sp>
        <p:nvSpPr>
          <p:cNvPr id="30" name="Rectangle 29">
            <a:extLst>
              <a:ext uri="{FF2B5EF4-FFF2-40B4-BE49-F238E27FC236}">
                <a16:creationId xmlns:a16="http://schemas.microsoft.com/office/drawing/2014/main" id="{3045B42E-1404-A7AF-B026-7D97C5F594CB}"/>
              </a:ext>
            </a:extLst>
          </p:cNvPr>
          <p:cNvSpPr/>
          <p:nvPr/>
        </p:nvSpPr>
        <p:spPr>
          <a:xfrm>
            <a:off x="5972244" y="3063993"/>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Monika Kornhauser</a:t>
            </a:r>
            <a:br>
              <a:rPr lang="en-US" sz="700" dirty="0"/>
            </a:br>
            <a:r>
              <a:rPr lang="en-US" sz="700" dirty="0"/>
              <a:t>Project Manager </a:t>
            </a:r>
            <a:br>
              <a:rPr lang="en-US" sz="700" dirty="0"/>
            </a:br>
            <a:r>
              <a:rPr lang="en-US" sz="700" dirty="0"/>
              <a:t>Ext. 8631</a:t>
            </a:r>
          </a:p>
        </p:txBody>
      </p:sp>
      <p:sp>
        <p:nvSpPr>
          <p:cNvPr id="34" name="Rectangle 33">
            <a:extLst>
              <a:ext uri="{FF2B5EF4-FFF2-40B4-BE49-F238E27FC236}">
                <a16:creationId xmlns:a16="http://schemas.microsoft.com/office/drawing/2014/main" id="{8400EEC4-40BA-C5A9-8766-870CEE5D94DB}"/>
              </a:ext>
            </a:extLst>
          </p:cNvPr>
          <p:cNvSpPr/>
          <p:nvPr/>
        </p:nvSpPr>
        <p:spPr>
          <a:xfrm>
            <a:off x="4748544" y="3632460"/>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Jon Thorsell</a:t>
            </a:r>
            <a:br>
              <a:rPr lang="en-US" sz="700" dirty="0"/>
            </a:br>
            <a:r>
              <a:rPr lang="en-US" sz="700" dirty="0"/>
              <a:t>Project Manager </a:t>
            </a:r>
            <a:br>
              <a:rPr lang="en-US" sz="700" dirty="0"/>
            </a:br>
            <a:r>
              <a:rPr lang="en-US" sz="700" dirty="0"/>
              <a:t>Ext. 7972</a:t>
            </a:r>
          </a:p>
        </p:txBody>
      </p:sp>
      <p:sp>
        <p:nvSpPr>
          <p:cNvPr id="35" name="Rectangle 34">
            <a:extLst>
              <a:ext uri="{FF2B5EF4-FFF2-40B4-BE49-F238E27FC236}">
                <a16:creationId xmlns:a16="http://schemas.microsoft.com/office/drawing/2014/main" id="{FF361498-5D09-0CE8-D071-A29CDDDEEB0F}"/>
              </a:ext>
            </a:extLst>
          </p:cNvPr>
          <p:cNvSpPr/>
          <p:nvPr/>
        </p:nvSpPr>
        <p:spPr>
          <a:xfrm>
            <a:off x="5972244" y="3632460"/>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t>Misrak</a:t>
            </a:r>
            <a:r>
              <a:rPr lang="en-US" sz="700" dirty="0"/>
              <a:t> </a:t>
            </a:r>
            <a:r>
              <a:rPr lang="en-US" sz="700" dirty="0" err="1"/>
              <a:t>Tatek</a:t>
            </a:r>
            <a:br>
              <a:rPr lang="en-US" sz="700" dirty="0"/>
            </a:br>
            <a:r>
              <a:rPr lang="en-US" sz="700" dirty="0"/>
              <a:t>Project Manager </a:t>
            </a:r>
            <a:br>
              <a:rPr lang="en-US" sz="700" dirty="0"/>
            </a:br>
            <a:r>
              <a:rPr lang="en-US" sz="700" dirty="0"/>
              <a:t>Ext. 7934</a:t>
            </a:r>
          </a:p>
        </p:txBody>
      </p:sp>
      <p:sp>
        <p:nvSpPr>
          <p:cNvPr id="42" name="Rectangle 41">
            <a:extLst>
              <a:ext uri="{FF2B5EF4-FFF2-40B4-BE49-F238E27FC236}">
                <a16:creationId xmlns:a16="http://schemas.microsoft.com/office/drawing/2014/main" id="{7976E288-11ED-2378-5BD6-90A16670AEB4}"/>
              </a:ext>
            </a:extLst>
          </p:cNvPr>
          <p:cNvSpPr/>
          <p:nvPr/>
        </p:nvSpPr>
        <p:spPr>
          <a:xfrm>
            <a:off x="4756093" y="4200940"/>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Kurt Westendorf</a:t>
            </a:r>
            <a:br>
              <a:rPr lang="en-US" sz="700" dirty="0"/>
            </a:br>
            <a:r>
              <a:rPr lang="en-US" sz="700" dirty="0"/>
              <a:t>Project Manager </a:t>
            </a:r>
            <a:br>
              <a:rPr lang="en-US" sz="700" dirty="0"/>
            </a:br>
            <a:r>
              <a:rPr lang="en-US" sz="700" dirty="0"/>
              <a:t>Ext. 8066</a:t>
            </a:r>
          </a:p>
        </p:txBody>
      </p:sp>
      <p:sp>
        <p:nvSpPr>
          <p:cNvPr id="43" name="Rectangle 42">
            <a:extLst>
              <a:ext uri="{FF2B5EF4-FFF2-40B4-BE49-F238E27FC236}">
                <a16:creationId xmlns:a16="http://schemas.microsoft.com/office/drawing/2014/main" id="{24621C5A-D20D-8BAA-8499-2F4DFC788002}"/>
              </a:ext>
            </a:extLst>
          </p:cNvPr>
          <p:cNvSpPr/>
          <p:nvPr/>
        </p:nvSpPr>
        <p:spPr>
          <a:xfrm>
            <a:off x="5972244" y="4200940"/>
            <a:ext cx="851026" cy="487363"/>
          </a:xfrm>
          <a:prstGeom prst="rect">
            <a:avLst/>
          </a:prstGeom>
          <a:solidFill>
            <a:srgbClr val="2493D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Bruce </a:t>
            </a:r>
            <a:r>
              <a:rPr lang="en-US" sz="700" dirty="0" err="1"/>
              <a:t>MacLaren</a:t>
            </a:r>
            <a:br>
              <a:rPr lang="en-US" sz="700" dirty="0"/>
            </a:br>
            <a:r>
              <a:rPr lang="en-US" sz="700" dirty="0"/>
              <a:t>Project Manager </a:t>
            </a:r>
            <a:br>
              <a:rPr lang="en-US" sz="700" dirty="0"/>
            </a:br>
            <a:r>
              <a:rPr lang="en-US" sz="700" dirty="0"/>
              <a:t>Ext. 8817</a:t>
            </a:r>
          </a:p>
        </p:txBody>
      </p:sp>
      <p:sp>
        <p:nvSpPr>
          <p:cNvPr id="44" name="Rectangle 43">
            <a:extLst>
              <a:ext uri="{FF2B5EF4-FFF2-40B4-BE49-F238E27FC236}">
                <a16:creationId xmlns:a16="http://schemas.microsoft.com/office/drawing/2014/main" id="{02B08E25-BC8D-2BBB-798D-30DDD60957EB}"/>
              </a:ext>
            </a:extLst>
          </p:cNvPr>
          <p:cNvSpPr/>
          <p:nvPr/>
        </p:nvSpPr>
        <p:spPr>
          <a:xfrm>
            <a:off x="426995" y="4221101"/>
            <a:ext cx="1096942" cy="657508"/>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Bryan Hall</a:t>
            </a:r>
            <a:br>
              <a:rPr lang="en-US" sz="800" dirty="0"/>
            </a:br>
            <a:r>
              <a:rPr lang="en-US" sz="800" dirty="0"/>
              <a:t>Supervisor</a:t>
            </a:r>
            <a:br>
              <a:rPr lang="en-US" sz="800" dirty="0"/>
            </a:br>
            <a:r>
              <a:rPr lang="en-US" sz="800" dirty="0"/>
              <a:t>Project Management </a:t>
            </a:r>
            <a:br>
              <a:rPr lang="en-US" sz="800" dirty="0"/>
            </a:br>
            <a:r>
              <a:rPr lang="en-US" sz="800" dirty="0"/>
              <a:t>Ext. 8769</a:t>
            </a:r>
          </a:p>
        </p:txBody>
      </p:sp>
      <p:sp>
        <p:nvSpPr>
          <p:cNvPr id="45" name="Rectangle 44">
            <a:extLst>
              <a:ext uri="{FF2B5EF4-FFF2-40B4-BE49-F238E27FC236}">
                <a16:creationId xmlns:a16="http://schemas.microsoft.com/office/drawing/2014/main" id="{F6C87B38-52A0-8023-054E-A57D17DCD397}"/>
              </a:ext>
            </a:extLst>
          </p:cNvPr>
          <p:cNvSpPr/>
          <p:nvPr/>
        </p:nvSpPr>
        <p:spPr>
          <a:xfrm>
            <a:off x="1616041" y="4240178"/>
            <a:ext cx="926367" cy="657508"/>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Jonathan </a:t>
            </a:r>
            <a:r>
              <a:rPr lang="en-US" sz="800" dirty="0" err="1"/>
              <a:t>Madagu</a:t>
            </a:r>
            <a:br>
              <a:rPr lang="en-US" sz="800" dirty="0"/>
            </a:br>
            <a:r>
              <a:rPr lang="en-US" sz="800" dirty="0"/>
              <a:t>Project Manager</a:t>
            </a:r>
            <a:br>
              <a:rPr lang="en-US" sz="800" dirty="0"/>
            </a:br>
            <a:r>
              <a:rPr lang="en-US" sz="800" dirty="0"/>
              <a:t>Ext. 8642</a:t>
            </a:r>
          </a:p>
        </p:txBody>
      </p:sp>
      <p:sp>
        <p:nvSpPr>
          <p:cNvPr id="46" name="Rectangle 45">
            <a:extLst>
              <a:ext uri="{FF2B5EF4-FFF2-40B4-BE49-F238E27FC236}">
                <a16:creationId xmlns:a16="http://schemas.microsoft.com/office/drawing/2014/main" id="{C839E7C5-A54C-20A6-86B0-0BEF68B7B173}"/>
              </a:ext>
            </a:extLst>
          </p:cNvPr>
          <p:cNvSpPr/>
          <p:nvPr/>
        </p:nvSpPr>
        <p:spPr>
          <a:xfrm>
            <a:off x="2610505" y="4250279"/>
            <a:ext cx="851026" cy="657508"/>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Maita Pang</a:t>
            </a:r>
            <a:br>
              <a:rPr lang="en-US" sz="800" dirty="0"/>
            </a:br>
            <a:r>
              <a:rPr lang="en-US" sz="800" dirty="0"/>
              <a:t>Contractor</a:t>
            </a:r>
          </a:p>
        </p:txBody>
      </p:sp>
      <p:sp>
        <p:nvSpPr>
          <p:cNvPr id="47" name="Rectangle 46">
            <a:extLst>
              <a:ext uri="{FF2B5EF4-FFF2-40B4-BE49-F238E27FC236}">
                <a16:creationId xmlns:a16="http://schemas.microsoft.com/office/drawing/2014/main" id="{40D63521-0335-3411-9D2C-C54F9E543F22}"/>
              </a:ext>
            </a:extLst>
          </p:cNvPr>
          <p:cNvSpPr/>
          <p:nvPr/>
        </p:nvSpPr>
        <p:spPr>
          <a:xfrm>
            <a:off x="672911" y="3954718"/>
            <a:ext cx="2720524" cy="160323"/>
          </a:xfrm>
          <a:prstGeom prst="rect">
            <a:avLst/>
          </a:prstGeom>
          <a:solidFill>
            <a:srgbClr val="F4762D"/>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Prince George’s County Satellite Office</a:t>
            </a:r>
          </a:p>
        </p:txBody>
      </p:sp>
      <p:sp>
        <p:nvSpPr>
          <p:cNvPr id="48" name="Rectangle 47">
            <a:extLst>
              <a:ext uri="{FF2B5EF4-FFF2-40B4-BE49-F238E27FC236}">
                <a16:creationId xmlns:a16="http://schemas.microsoft.com/office/drawing/2014/main" id="{65E1CB54-F3FA-638D-0CAD-D86D4D4C0448}"/>
              </a:ext>
            </a:extLst>
          </p:cNvPr>
          <p:cNvSpPr/>
          <p:nvPr/>
        </p:nvSpPr>
        <p:spPr>
          <a:xfrm>
            <a:off x="681293" y="4994401"/>
            <a:ext cx="2720524" cy="160323"/>
          </a:xfrm>
          <a:prstGeom prst="rect">
            <a:avLst/>
          </a:prstGeom>
          <a:solidFill>
            <a:srgbClr val="F4762D"/>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Montgomery County Satellite Office</a:t>
            </a:r>
          </a:p>
        </p:txBody>
      </p:sp>
      <p:sp>
        <p:nvSpPr>
          <p:cNvPr id="49" name="Rectangle 48">
            <a:extLst>
              <a:ext uri="{FF2B5EF4-FFF2-40B4-BE49-F238E27FC236}">
                <a16:creationId xmlns:a16="http://schemas.microsoft.com/office/drawing/2014/main" id="{EF82579E-5C8A-9C89-D688-114DD4BADA98}"/>
              </a:ext>
            </a:extLst>
          </p:cNvPr>
          <p:cNvSpPr/>
          <p:nvPr/>
        </p:nvSpPr>
        <p:spPr>
          <a:xfrm>
            <a:off x="672911" y="5221495"/>
            <a:ext cx="1101458" cy="657508"/>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Karem Carpio</a:t>
            </a:r>
            <a:br>
              <a:rPr lang="en-US" sz="800" dirty="0"/>
            </a:br>
            <a:r>
              <a:rPr lang="en-US" sz="800" dirty="0"/>
              <a:t>Supervisor</a:t>
            </a:r>
            <a:br>
              <a:rPr lang="en-US" sz="800" dirty="0"/>
            </a:br>
            <a:r>
              <a:rPr lang="en-US" sz="800" dirty="0"/>
              <a:t>Project Management </a:t>
            </a:r>
            <a:br>
              <a:rPr lang="en-US" sz="800" dirty="0"/>
            </a:br>
            <a:r>
              <a:rPr lang="en-US" sz="800" dirty="0"/>
              <a:t>Ext. 8425</a:t>
            </a:r>
          </a:p>
        </p:txBody>
      </p:sp>
      <p:sp>
        <p:nvSpPr>
          <p:cNvPr id="50" name="Rectangle 49">
            <a:extLst>
              <a:ext uri="{FF2B5EF4-FFF2-40B4-BE49-F238E27FC236}">
                <a16:creationId xmlns:a16="http://schemas.microsoft.com/office/drawing/2014/main" id="{0DD7A66D-B759-ECFE-2A81-5A02CDCF95EE}"/>
              </a:ext>
            </a:extLst>
          </p:cNvPr>
          <p:cNvSpPr/>
          <p:nvPr/>
        </p:nvSpPr>
        <p:spPr>
          <a:xfrm>
            <a:off x="2234585" y="5221495"/>
            <a:ext cx="1167232" cy="657508"/>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Luvy</a:t>
            </a:r>
            <a:r>
              <a:rPr lang="en-US" sz="800" dirty="0"/>
              <a:t> Herrera</a:t>
            </a:r>
            <a:br>
              <a:rPr lang="en-US" sz="800" dirty="0"/>
            </a:br>
            <a:r>
              <a:rPr lang="en-US" sz="800" dirty="0"/>
              <a:t>Permit Agent</a:t>
            </a:r>
            <a:br>
              <a:rPr lang="en-US" sz="800" dirty="0"/>
            </a:br>
            <a:r>
              <a:rPr lang="en-US" sz="800" dirty="0"/>
              <a:t>Ext. 8654</a:t>
            </a:r>
          </a:p>
        </p:txBody>
      </p:sp>
      <p:sp>
        <p:nvSpPr>
          <p:cNvPr id="51" name="Rectangle 50">
            <a:extLst>
              <a:ext uri="{FF2B5EF4-FFF2-40B4-BE49-F238E27FC236}">
                <a16:creationId xmlns:a16="http://schemas.microsoft.com/office/drawing/2014/main" id="{534C295A-9328-5C95-43ED-D8B92FE0EFDA}"/>
              </a:ext>
            </a:extLst>
          </p:cNvPr>
          <p:cNvSpPr/>
          <p:nvPr/>
        </p:nvSpPr>
        <p:spPr>
          <a:xfrm>
            <a:off x="1235741" y="3352250"/>
            <a:ext cx="1557310" cy="503222"/>
          </a:xfrm>
          <a:prstGeom prst="rect">
            <a:avLst/>
          </a:prstGeom>
          <a:solidFill>
            <a:srgbClr val="F4762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Kiaki</a:t>
            </a:r>
            <a:r>
              <a:rPr lang="en-US" sz="800" dirty="0"/>
              <a:t> </a:t>
            </a:r>
            <a:r>
              <a:rPr lang="en-US" sz="800" dirty="0" err="1"/>
              <a:t>Yilma</a:t>
            </a:r>
            <a:br>
              <a:rPr lang="en-US" sz="800" dirty="0"/>
            </a:br>
            <a:r>
              <a:rPr lang="en-US" sz="800" dirty="0"/>
              <a:t>Project Manager </a:t>
            </a:r>
            <a:br>
              <a:rPr lang="en-US" sz="800" dirty="0"/>
            </a:br>
            <a:r>
              <a:rPr lang="en-US" sz="800" dirty="0"/>
              <a:t>Ext. 7260</a:t>
            </a:r>
          </a:p>
        </p:txBody>
      </p:sp>
      <p:sp>
        <p:nvSpPr>
          <p:cNvPr id="57" name="Rectangle 56">
            <a:extLst>
              <a:ext uri="{FF2B5EF4-FFF2-40B4-BE49-F238E27FC236}">
                <a16:creationId xmlns:a16="http://schemas.microsoft.com/office/drawing/2014/main" id="{EEB562C6-D683-8140-D3C6-B182FD542CA9}"/>
              </a:ext>
            </a:extLst>
          </p:cNvPr>
          <p:cNvSpPr/>
          <p:nvPr/>
        </p:nvSpPr>
        <p:spPr>
          <a:xfrm>
            <a:off x="7860957" y="1975554"/>
            <a:ext cx="1107602" cy="467363"/>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Lisa Sine</a:t>
            </a:r>
            <a:br>
              <a:rPr lang="en-US" sz="800" dirty="0"/>
            </a:br>
            <a:r>
              <a:rPr lang="en-US" sz="800" dirty="0"/>
              <a:t>Permit Services Supervisor</a:t>
            </a:r>
            <a:br>
              <a:rPr lang="en-US" sz="800" dirty="0"/>
            </a:br>
            <a:r>
              <a:rPr lang="en-US" sz="800" dirty="0"/>
              <a:t>Ext. 8622</a:t>
            </a:r>
          </a:p>
        </p:txBody>
      </p:sp>
      <p:sp>
        <p:nvSpPr>
          <p:cNvPr id="58" name="Rectangle 57">
            <a:extLst>
              <a:ext uri="{FF2B5EF4-FFF2-40B4-BE49-F238E27FC236}">
                <a16:creationId xmlns:a16="http://schemas.microsoft.com/office/drawing/2014/main" id="{98ECCB6D-48EE-3E05-685E-0720D005FD60}"/>
              </a:ext>
            </a:extLst>
          </p:cNvPr>
          <p:cNvSpPr/>
          <p:nvPr/>
        </p:nvSpPr>
        <p:spPr>
          <a:xfrm>
            <a:off x="9044431" y="1973181"/>
            <a:ext cx="1033287" cy="451632"/>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Dami</a:t>
            </a:r>
            <a:r>
              <a:rPr lang="en-US" sz="800" dirty="0"/>
              <a:t> </a:t>
            </a:r>
            <a:r>
              <a:rPr lang="en-US" sz="800" dirty="0" err="1"/>
              <a:t>Ibikunle</a:t>
            </a:r>
            <a:br>
              <a:rPr lang="en-US" sz="800" dirty="0"/>
            </a:br>
            <a:r>
              <a:rPr lang="en-US" sz="800" dirty="0"/>
              <a:t>Permit Services Supervisor</a:t>
            </a:r>
            <a:br>
              <a:rPr lang="en-US" sz="800" dirty="0"/>
            </a:br>
            <a:r>
              <a:rPr lang="en-US" sz="800" dirty="0"/>
              <a:t>Ext. 8961</a:t>
            </a:r>
          </a:p>
        </p:txBody>
      </p:sp>
      <p:sp>
        <p:nvSpPr>
          <p:cNvPr id="59" name="Rectangle 58">
            <a:extLst>
              <a:ext uri="{FF2B5EF4-FFF2-40B4-BE49-F238E27FC236}">
                <a16:creationId xmlns:a16="http://schemas.microsoft.com/office/drawing/2014/main" id="{D213B37D-F4BD-DE75-9D76-CD16F08B7D8A}"/>
              </a:ext>
            </a:extLst>
          </p:cNvPr>
          <p:cNvSpPr/>
          <p:nvPr/>
        </p:nvSpPr>
        <p:spPr>
          <a:xfrm>
            <a:off x="10152014" y="1973180"/>
            <a:ext cx="1039938" cy="451632"/>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April Snyder</a:t>
            </a:r>
            <a:br>
              <a:rPr lang="en-US" sz="800" dirty="0"/>
            </a:br>
            <a:r>
              <a:rPr lang="en-US" sz="800" dirty="0"/>
              <a:t>Permit Services Supervisor</a:t>
            </a:r>
            <a:br>
              <a:rPr lang="en-US" sz="800" dirty="0"/>
            </a:br>
            <a:r>
              <a:rPr lang="en-US" sz="800" dirty="0"/>
              <a:t>Ext. 8638</a:t>
            </a:r>
          </a:p>
        </p:txBody>
      </p:sp>
      <p:sp>
        <p:nvSpPr>
          <p:cNvPr id="60" name="Rectangle 59">
            <a:extLst>
              <a:ext uri="{FF2B5EF4-FFF2-40B4-BE49-F238E27FC236}">
                <a16:creationId xmlns:a16="http://schemas.microsoft.com/office/drawing/2014/main" id="{21C3678E-F810-A463-0588-039EFCDD24FE}"/>
              </a:ext>
            </a:extLst>
          </p:cNvPr>
          <p:cNvSpPr/>
          <p:nvPr/>
        </p:nvSpPr>
        <p:spPr>
          <a:xfrm>
            <a:off x="7860282" y="2492469"/>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Adan Rivera</a:t>
            </a:r>
            <a:br>
              <a:rPr lang="en-US" sz="800" dirty="0"/>
            </a:br>
            <a:r>
              <a:rPr lang="en-US" sz="800" dirty="0"/>
              <a:t>Permit Specialist</a:t>
            </a:r>
            <a:br>
              <a:rPr lang="en-US" sz="800" dirty="0"/>
            </a:br>
            <a:r>
              <a:rPr lang="en-US" sz="800" dirty="0"/>
              <a:t>Ext. 8679</a:t>
            </a:r>
          </a:p>
        </p:txBody>
      </p:sp>
      <p:sp>
        <p:nvSpPr>
          <p:cNvPr id="61" name="Rectangle 60">
            <a:extLst>
              <a:ext uri="{FF2B5EF4-FFF2-40B4-BE49-F238E27FC236}">
                <a16:creationId xmlns:a16="http://schemas.microsoft.com/office/drawing/2014/main" id="{A70FAAFD-304A-FEE1-13B5-9ED00E2B2F5E}"/>
              </a:ext>
            </a:extLst>
          </p:cNvPr>
          <p:cNvSpPr/>
          <p:nvPr/>
        </p:nvSpPr>
        <p:spPr>
          <a:xfrm>
            <a:off x="9034703" y="2502197"/>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Justin Gunter</a:t>
            </a:r>
            <a:br>
              <a:rPr lang="en-US" sz="800" dirty="0"/>
            </a:br>
            <a:r>
              <a:rPr lang="en-US" sz="800" dirty="0"/>
              <a:t>Permit Agent</a:t>
            </a:r>
            <a:br>
              <a:rPr lang="en-US" sz="800" dirty="0"/>
            </a:br>
            <a:r>
              <a:rPr lang="en-US" sz="800" dirty="0"/>
              <a:t>Ext. 8694</a:t>
            </a:r>
          </a:p>
        </p:txBody>
      </p:sp>
      <p:sp>
        <p:nvSpPr>
          <p:cNvPr id="62" name="Rectangle 61">
            <a:extLst>
              <a:ext uri="{FF2B5EF4-FFF2-40B4-BE49-F238E27FC236}">
                <a16:creationId xmlns:a16="http://schemas.microsoft.com/office/drawing/2014/main" id="{5100F5D1-1CD3-F77B-DBA3-928A14BBE5E5}"/>
              </a:ext>
            </a:extLst>
          </p:cNvPr>
          <p:cNvSpPr/>
          <p:nvPr/>
        </p:nvSpPr>
        <p:spPr>
          <a:xfrm>
            <a:off x="10142286" y="2492477"/>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Bellamie Flynn</a:t>
            </a:r>
            <a:br>
              <a:rPr lang="en-US" sz="800" dirty="0"/>
            </a:br>
            <a:r>
              <a:rPr lang="en-US" sz="800" dirty="0"/>
              <a:t>Permit Agent</a:t>
            </a:r>
            <a:br>
              <a:rPr lang="en-US" sz="800" dirty="0"/>
            </a:br>
            <a:r>
              <a:rPr lang="en-US" sz="800" dirty="0"/>
              <a:t>Ext. 8618</a:t>
            </a:r>
          </a:p>
        </p:txBody>
      </p:sp>
      <p:sp>
        <p:nvSpPr>
          <p:cNvPr id="63" name="Rectangle 62">
            <a:extLst>
              <a:ext uri="{FF2B5EF4-FFF2-40B4-BE49-F238E27FC236}">
                <a16:creationId xmlns:a16="http://schemas.microsoft.com/office/drawing/2014/main" id="{43B65926-65FB-C4A2-BB84-52F482E9C531}"/>
              </a:ext>
            </a:extLst>
          </p:cNvPr>
          <p:cNvSpPr/>
          <p:nvPr/>
        </p:nvSpPr>
        <p:spPr>
          <a:xfrm>
            <a:off x="7860282" y="2940487"/>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Chrystal Jones</a:t>
            </a:r>
            <a:br>
              <a:rPr lang="en-US" sz="800" dirty="0"/>
            </a:br>
            <a:r>
              <a:rPr lang="en-US" sz="800" dirty="0"/>
              <a:t>Permit Specialist</a:t>
            </a:r>
            <a:br>
              <a:rPr lang="en-US" sz="800" dirty="0"/>
            </a:br>
            <a:r>
              <a:rPr lang="en-US" sz="800" dirty="0"/>
              <a:t>Ext. 8633</a:t>
            </a:r>
          </a:p>
        </p:txBody>
      </p:sp>
      <p:sp>
        <p:nvSpPr>
          <p:cNvPr id="64" name="Rectangle 63">
            <a:extLst>
              <a:ext uri="{FF2B5EF4-FFF2-40B4-BE49-F238E27FC236}">
                <a16:creationId xmlns:a16="http://schemas.microsoft.com/office/drawing/2014/main" id="{BA45C6D0-0AF4-26A3-20E9-9E74BD4DE0C3}"/>
              </a:ext>
            </a:extLst>
          </p:cNvPr>
          <p:cNvSpPr/>
          <p:nvPr/>
        </p:nvSpPr>
        <p:spPr>
          <a:xfrm>
            <a:off x="9034703" y="2950215"/>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Keiona</a:t>
            </a:r>
            <a:r>
              <a:rPr lang="en-US" sz="800" dirty="0"/>
              <a:t> Clark</a:t>
            </a:r>
            <a:br>
              <a:rPr lang="en-US" sz="800" dirty="0"/>
            </a:br>
            <a:r>
              <a:rPr lang="en-US" sz="800" dirty="0"/>
              <a:t>Permit Agent</a:t>
            </a:r>
            <a:br>
              <a:rPr lang="en-US" sz="800" dirty="0"/>
            </a:br>
            <a:r>
              <a:rPr lang="en-US" sz="800" dirty="0"/>
              <a:t>Ext. 8647</a:t>
            </a:r>
          </a:p>
        </p:txBody>
      </p:sp>
      <p:sp>
        <p:nvSpPr>
          <p:cNvPr id="65" name="Rectangle 64">
            <a:extLst>
              <a:ext uri="{FF2B5EF4-FFF2-40B4-BE49-F238E27FC236}">
                <a16:creationId xmlns:a16="http://schemas.microsoft.com/office/drawing/2014/main" id="{E8BE1014-A6DD-74EF-8BEA-392B356043AA}"/>
              </a:ext>
            </a:extLst>
          </p:cNvPr>
          <p:cNvSpPr/>
          <p:nvPr/>
        </p:nvSpPr>
        <p:spPr>
          <a:xfrm>
            <a:off x="10142286" y="2940495"/>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DeAngelo Vaughan</a:t>
            </a:r>
            <a:br>
              <a:rPr lang="en-US" sz="800" dirty="0"/>
            </a:br>
            <a:r>
              <a:rPr lang="en-US" sz="800" dirty="0"/>
              <a:t>Permit Agent</a:t>
            </a:r>
            <a:br>
              <a:rPr lang="en-US" sz="800" dirty="0"/>
            </a:br>
            <a:r>
              <a:rPr lang="en-US" sz="800" dirty="0"/>
              <a:t>Ext. 8678</a:t>
            </a:r>
          </a:p>
        </p:txBody>
      </p:sp>
      <p:sp>
        <p:nvSpPr>
          <p:cNvPr id="66" name="Rectangle 65">
            <a:extLst>
              <a:ext uri="{FF2B5EF4-FFF2-40B4-BE49-F238E27FC236}">
                <a16:creationId xmlns:a16="http://schemas.microsoft.com/office/drawing/2014/main" id="{34DB6281-1E90-26C3-8977-2EC949A1E19E}"/>
              </a:ext>
            </a:extLst>
          </p:cNvPr>
          <p:cNvSpPr/>
          <p:nvPr/>
        </p:nvSpPr>
        <p:spPr>
          <a:xfrm>
            <a:off x="7860282" y="3398240"/>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Dago Beltran</a:t>
            </a:r>
            <a:br>
              <a:rPr lang="en-US" sz="800" dirty="0"/>
            </a:br>
            <a:r>
              <a:rPr lang="en-US" sz="800" dirty="0"/>
              <a:t>Permit Specialist</a:t>
            </a:r>
            <a:br>
              <a:rPr lang="en-US" sz="800" dirty="0"/>
            </a:br>
            <a:r>
              <a:rPr lang="en-US" sz="800" dirty="0"/>
              <a:t>Ext. 8748</a:t>
            </a:r>
          </a:p>
        </p:txBody>
      </p:sp>
      <p:sp>
        <p:nvSpPr>
          <p:cNvPr id="67" name="Rectangle 66">
            <a:extLst>
              <a:ext uri="{FF2B5EF4-FFF2-40B4-BE49-F238E27FC236}">
                <a16:creationId xmlns:a16="http://schemas.microsoft.com/office/drawing/2014/main" id="{AA66957C-2B3F-8907-3CE2-4B12BF9E23B2}"/>
              </a:ext>
            </a:extLst>
          </p:cNvPr>
          <p:cNvSpPr/>
          <p:nvPr/>
        </p:nvSpPr>
        <p:spPr>
          <a:xfrm>
            <a:off x="9034703" y="3407968"/>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Marcie Pegram</a:t>
            </a:r>
            <a:br>
              <a:rPr lang="en-US" sz="800" dirty="0"/>
            </a:br>
            <a:r>
              <a:rPr lang="en-US" sz="800" dirty="0"/>
              <a:t>Permit Agent</a:t>
            </a:r>
            <a:br>
              <a:rPr lang="en-US" sz="800" dirty="0"/>
            </a:br>
            <a:r>
              <a:rPr lang="en-US" sz="800" dirty="0"/>
              <a:t>Ext. 8643</a:t>
            </a:r>
          </a:p>
        </p:txBody>
      </p:sp>
      <p:sp>
        <p:nvSpPr>
          <p:cNvPr id="68" name="Rectangle 67">
            <a:extLst>
              <a:ext uri="{FF2B5EF4-FFF2-40B4-BE49-F238E27FC236}">
                <a16:creationId xmlns:a16="http://schemas.microsoft.com/office/drawing/2014/main" id="{BEC2BA46-5371-4A63-9D31-9A994121D324}"/>
              </a:ext>
            </a:extLst>
          </p:cNvPr>
          <p:cNvSpPr/>
          <p:nvPr/>
        </p:nvSpPr>
        <p:spPr>
          <a:xfrm>
            <a:off x="10142286" y="3398248"/>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Mona Thomas</a:t>
            </a:r>
            <a:br>
              <a:rPr lang="en-US" sz="800" dirty="0"/>
            </a:br>
            <a:r>
              <a:rPr lang="en-US" sz="800" dirty="0"/>
              <a:t>Permit Agent</a:t>
            </a:r>
            <a:br>
              <a:rPr lang="en-US" sz="800" dirty="0"/>
            </a:br>
            <a:r>
              <a:rPr lang="en-US" sz="800" dirty="0"/>
              <a:t>Ext. 8575</a:t>
            </a:r>
          </a:p>
        </p:txBody>
      </p:sp>
      <p:sp>
        <p:nvSpPr>
          <p:cNvPr id="69" name="Rectangle 68">
            <a:extLst>
              <a:ext uri="{FF2B5EF4-FFF2-40B4-BE49-F238E27FC236}">
                <a16:creationId xmlns:a16="http://schemas.microsoft.com/office/drawing/2014/main" id="{EF855648-C8F8-5704-2A5E-7D17BA6460AA}"/>
              </a:ext>
            </a:extLst>
          </p:cNvPr>
          <p:cNvSpPr/>
          <p:nvPr/>
        </p:nvSpPr>
        <p:spPr>
          <a:xfrm>
            <a:off x="7860282" y="3846251"/>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Dave Margolis</a:t>
            </a:r>
            <a:br>
              <a:rPr lang="en-US" sz="800" dirty="0"/>
            </a:br>
            <a:r>
              <a:rPr lang="en-US" sz="800" dirty="0"/>
              <a:t>Permit Specialist</a:t>
            </a:r>
            <a:br>
              <a:rPr lang="en-US" sz="800" dirty="0"/>
            </a:br>
            <a:r>
              <a:rPr lang="en-US" sz="800" dirty="0"/>
              <a:t>Ext. 8627</a:t>
            </a:r>
          </a:p>
        </p:txBody>
      </p:sp>
      <p:sp>
        <p:nvSpPr>
          <p:cNvPr id="70" name="Rectangle 69">
            <a:extLst>
              <a:ext uri="{FF2B5EF4-FFF2-40B4-BE49-F238E27FC236}">
                <a16:creationId xmlns:a16="http://schemas.microsoft.com/office/drawing/2014/main" id="{8C5A1C9F-AE5D-C69F-E4E7-11C285322555}"/>
              </a:ext>
            </a:extLst>
          </p:cNvPr>
          <p:cNvSpPr/>
          <p:nvPr/>
        </p:nvSpPr>
        <p:spPr>
          <a:xfrm>
            <a:off x="9034703" y="3855979"/>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Osmond Barton</a:t>
            </a:r>
            <a:br>
              <a:rPr lang="en-US" sz="800" dirty="0"/>
            </a:br>
            <a:r>
              <a:rPr lang="en-US" sz="800" dirty="0"/>
              <a:t>Permit Agent</a:t>
            </a:r>
            <a:br>
              <a:rPr lang="en-US" sz="800" dirty="0"/>
            </a:br>
            <a:r>
              <a:rPr lang="en-US" sz="800" dirty="0"/>
              <a:t>Ext. 8189</a:t>
            </a:r>
          </a:p>
        </p:txBody>
      </p:sp>
      <p:sp>
        <p:nvSpPr>
          <p:cNvPr id="71" name="Rectangle 70">
            <a:extLst>
              <a:ext uri="{FF2B5EF4-FFF2-40B4-BE49-F238E27FC236}">
                <a16:creationId xmlns:a16="http://schemas.microsoft.com/office/drawing/2014/main" id="{FAE9EFF4-9C20-202A-C28A-C591DA9DE19F}"/>
              </a:ext>
            </a:extLst>
          </p:cNvPr>
          <p:cNvSpPr/>
          <p:nvPr/>
        </p:nvSpPr>
        <p:spPr>
          <a:xfrm>
            <a:off x="10142286" y="3846259"/>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Kelvin Brown</a:t>
            </a:r>
            <a:br>
              <a:rPr lang="en-US" sz="800" dirty="0"/>
            </a:br>
            <a:r>
              <a:rPr lang="en-US" sz="800" dirty="0"/>
              <a:t>Permit Agent</a:t>
            </a:r>
            <a:br>
              <a:rPr lang="en-US" sz="800" dirty="0"/>
            </a:br>
            <a:r>
              <a:rPr lang="en-US" sz="800" dirty="0"/>
              <a:t>Ext. 7077</a:t>
            </a:r>
          </a:p>
        </p:txBody>
      </p:sp>
      <p:sp>
        <p:nvSpPr>
          <p:cNvPr id="72" name="Rectangle 71">
            <a:extLst>
              <a:ext uri="{FF2B5EF4-FFF2-40B4-BE49-F238E27FC236}">
                <a16:creationId xmlns:a16="http://schemas.microsoft.com/office/drawing/2014/main" id="{895C4D10-FFCE-47FC-4037-2CF981DE4178}"/>
              </a:ext>
            </a:extLst>
          </p:cNvPr>
          <p:cNvSpPr/>
          <p:nvPr/>
        </p:nvSpPr>
        <p:spPr>
          <a:xfrm>
            <a:off x="7860282" y="4304014"/>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Irene </a:t>
            </a:r>
            <a:r>
              <a:rPr lang="en-US" sz="800" dirty="0" err="1"/>
              <a:t>Andreadis</a:t>
            </a:r>
            <a:br>
              <a:rPr lang="en-US" sz="800" dirty="0"/>
            </a:br>
            <a:r>
              <a:rPr lang="en-US" sz="800" dirty="0"/>
              <a:t>Permit Specialist</a:t>
            </a:r>
            <a:br>
              <a:rPr lang="en-US" sz="800" dirty="0"/>
            </a:br>
            <a:r>
              <a:rPr lang="en-US" sz="800" dirty="0"/>
              <a:t>Ext. 8688</a:t>
            </a:r>
          </a:p>
        </p:txBody>
      </p:sp>
      <p:sp>
        <p:nvSpPr>
          <p:cNvPr id="73" name="Rectangle 72">
            <a:extLst>
              <a:ext uri="{FF2B5EF4-FFF2-40B4-BE49-F238E27FC236}">
                <a16:creationId xmlns:a16="http://schemas.microsoft.com/office/drawing/2014/main" id="{71367656-8928-34E1-EA25-BDE5C61D00A1}"/>
              </a:ext>
            </a:extLst>
          </p:cNvPr>
          <p:cNvSpPr/>
          <p:nvPr/>
        </p:nvSpPr>
        <p:spPr>
          <a:xfrm>
            <a:off x="9034703" y="4313742"/>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Robert L. Clark</a:t>
            </a:r>
            <a:br>
              <a:rPr lang="en-US" sz="800" dirty="0"/>
            </a:br>
            <a:r>
              <a:rPr lang="en-US" sz="800" dirty="0"/>
              <a:t>Permit Agent</a:t>
            </a:r>
            <a:br>
              <a:rPr lang="en-US" sz="800" dirty="0"/>
            </a:br>
            <a:r>
              <a:rPr lang="en-US" sz="800" dirty="0"/>
              <a:t>Ext. 8938</a:t>
            </a:r>
          </a:p>
        </p:txBody>
      </p:sp>
      <p:sp>
        <p:nvSpPr>
          <p:cNvPr id="74" name="Rectangle 73">
            <a:extLst>
              <a:ext uri="{FF2B5EF4-FFF2-40B4-BE49-F238E27FC236}">
                <a16:creationId xmlns:a16="http://schemas.microsoft.com/office/drawing/2014/main" id="{7F1749B1-F503-18E1-CA59-8602CD685DB1}"/>
              </a:ext>
            </a:extLst>
          </p:cNvPr>
          <p:cNvSpPr/>
          <p:nvPr/>
        </p:nvSpPr>
        <p:spPr>
          <a:xfrm>
            <a:off x="10142286" y="4304022"/>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Veronica James</a:t>
            </a:r>
            <a:br>
              <a:rPr lang="en-US" sz="800" dirty="0"/>
            </a:br>
            <a:r>
              <a:rPr lang="en-US" sz="800" dirty="0"/>
              <a:t>Permit Agent</a:t>
            </a:r>
            <a:br>
              <a:rPr lang="en-US" sz="800" dirty="0"/>
            </a:br>
            <a:r>
              <a:rPr lang="en-US" sz="800" dirty="0"/>
              <a:t>Ext. 8656</a:t>
            </a:r>
          </a:p>
        </p:txBody>
      </p:sp>
      <p:sp>
        <p:nvSpPr>
          <p:cNvPr id="75" name="Rectangle 74">
            <a:extLst>
              <a:ext uri="{FF2B5EF4-FFF2-40B4-BE49-F238E27FC236}">
                <a16:creationId xmlns:a16="http://schemas.microsoft.com/office/drawing/2014/main" id="{BBC33C80-8998-527E-7AEA-7C19C49535DB}"/>
              </a:ext>
            </a:extLst>
          </p:cNvPr>
          <p:cNvSpPr/>
          <p:nvPr/>
        </p:nvSpPr>
        <p:spPr>
          <a:xfrm>
            <a:off x="7860282" y="4752030"/>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Julie </a:t>
            </a:r>
            <a:r>
              <a:rPr lang="en-US" sz="800" dirty="0" err="1"/>
              <a:t>Wollam</a:t>
            </a:r>
            <a:r>
              <a:rPr lang="en-US" sz="800" dirty="0"/>
              <a:t>-Gingrich</a:t>
            </a:r>
            <a:br>
              <a:rPr lang="en-US" sz="800" dirty="0"/>
            </a:br>
            <a:r>
              <a:rPr lang="en-US" sz="800" dirty="0"/>
              <a:t>Permit Specialist</a:t>
            </a:r>
            <a:br>
              <a:rPr lang="en-US" sz="800" dirty="0"/>
            </a:br>
            <a:r>
              <a:rPr lang="en-US" sz="800" dirty="0"/>
              <a:t>Ext. 8635</a:t>
            </a:r>
          </a:p>
        </p:txBody>
      </p:sp>
      <p:sp>
        <p:nvSpPr>
          <p:cNvPr id="76" name="Rectangle 75">
            <a:extLst>
              <a:ext uri="{FF2B5EF4-FFF2-40B4-BE49-F238E27FC236}">
                <a16:creationId xmlns:a16="http://schemas.microsoft.com/office/drawing/2014/main" id="{B4614C65-B53A-8E6D-CA20-DF6B597D507C}"/>
              </a:ext>
            </a:extLst>
          </p:cNvPr>
          <p:cNvSpPr/>
          <p:nvPr/>
        </p:nvSpPr>
        <p:spPr>
          <a:xfrm>
            <a:off x="9034703" y="4761758"/>
            <a:ext cx="1033287"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Walter Guzman</a:t>
            </a:r>
            <a:br>
              <a:rPr lang="en-US" sz="800" dirty="0"/>
            </a:br>
            <a:r>
              <a:rPr lang="en-US" sz="800" dirty="0"/>
              <a:t>Permit Agent</a:t>
            </a:r>
            <a:br>
              <a:rPr lang="en-US" sz="800" dirty="0"/>
            </a:br>
            <a:r>
              <a:rPr lang="en-US" sz="800" dirty="0"/>
              <a:t>Ext. 8949</a:t>
            </a:r>
          </a:p>
        </p:txBody>
      </p:sp>
      <p:sp>
        <p:nvSpPr>
          <p:cNvPr id="77" name="Rectangle 76">
            <a:extLst>
              <a:ext uri="{FF2B5EF4-FFF2-40B4-BE49-F238E27FC236}">
                <a16:creationId xmlns:a16="http://schemas.microsoft.com/office/drawing/2014/main" id="{09352AF7-F5BA-4AB3-74FC-ECC1CE363E83}"/>
              </a:ext>
            </a:extLst>
          </p:cNvPr>
          <p:cNvSpPr/>
          <p:nvPr/>
        </p:nvSpPr>
        <p:spPr>
          <a:xfrm>
            <a:off x="10142286" y="4752038"/>
            <a:ext cx="1039938"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Nicholas Wilhite</a:t>
            </a:r>
            <a:br>
              <a:rPr lang="en-US" sz="800" dirty="0"/>
            </a:br>
            <a:r>
              <a:rPr lang="en-US" sz="800" dirty="0"/>
              <a:t>Permit Agent</a:t>
            </a:r>
            <a:br>
              <a:rPr lang="en-US" sz="800" dirty="0"/>
            </a:br>
            <a:r>
              <a:rPr lang="en-US" sz="800" dirty="0"/>
              <a:t>Ext. 8646</a:t>
            </a:r>
          </a:p>
        </p:txBody>
      </p:sp>
      <p:sp>
        <p:nvSpPr>
          <p:cNvPr id="78" name="Rectangle 77">
            <a:extLst>
              <a:ext uri="{FF2B5EF4-FFF2-40B4-BE49-F238E27FC236}">
                <a16:creationId xmlns:a16="http://schemas.microsoft.com/office/drawing/2014/main" id="{7E4BE2EC-D31C-861C-E21E-6D7361181D1E}"/>
              </a:ext>
            </a:extLst>
          </p:cNvPr>
          <p:cNvSpPr/>
          <p:nvPr/>
        </p:nvSpPr>
        <p:spPr>
          <a:xfrm>
            <a:off x="7860282" y="5199609"/>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Dyana Smith</a:t>
            </a:r>
            <a:br>
              <a:rPr lang="en-US" sz="800" dirty="0"/>
            </a:br>
            <a:r>
              <a:rPr lang="en-US" sz="800" dirty="0"/>
              <a:t>Permit Specialist</a:t>
            </a:r>
            <a:br>
              <a:rPr lang="en-US" sz="800" dirty="0"/>
            </a:br>
            <a:r>
              <a:rPr lang="en-US" sz="800" dirty="0"/>
              <a:t>Ext. 8608</a:t>
            </a:r>
          </a:p>
        </p:txBody>
      </p:sp>
      <p:sp>
        <p:nvSpPr>
          <p:cNvPr id="79" name="Rectangle 78">
            <a:extLst>
              <a:ext uri="{FF2B5EF4-FFF2-40B4-BE49-F238E27FC236}">
                <a16:creationId xmlns:a16="http://schemas.microsoft.com/office/drawing/2014/main" id="{72068E22-4D57-9C06-530C-9FB8C3A73471}"/>
              </a:ext>
            </a:extLst>
          </p:cNvPr>
          <p:cNvSpPr/>
          <p:nvPr/>
        </p:nvSpPr>
        <p:spPr>
          <a:xfrm>
            <a:off x="7860282" y="5647625"/>
            <a:ext cx="1100125" cy="365126"/>
          </a:xfrm>
          <a:prstGeom prst="rect">
            <a:avLst/>
          </a:prstGeom>
          <a:solidFill>
            <a:srgbClr val="87C26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Enoc</a:t>
            </a:r>
            <a:r>
              <a:rPr lang="en-US" sz="800" dirty="0"/>
              <a:t> </a:t>
            </a:r>
            <a:r>
              <a:rPr lang="en-US" sz="800" dirty="0" err="1"/>
              <a:t>Reuto</a:t>
            </a:r>
            <a:br>
              <a:rPr lang="en-US" sz="800" dirty="0"/>
            </a:br>
            <a:r>
              <a:rPr lang="en-US" sz="800" dirty="0"/>
              <a:t>Permit Specialist</a:t>
            </a:r>
            <a:br>
              <a:rPr lang="en-US" sz="800" dirty="0"/>
            </a:br>
            <a:r>
              <a:rPr lang="en-US" sz="800" dirty="0"/>
              <a:t>Ext. 8264</a:t>
            </a:r>
          </a:p>
        </p:txBody>
      </p:sp>
      <p:pic>
        <p:nvPicPr>
          <p:cNvPr id="2" name="orgChartpage6">
            <a:hlinkClick r:id="" action="ppaction://media"/>
            <a:extLst>
              <a:ext uri="{FF2B5EF4-FFF2-40B4-BE49-F238E27FC236}">
                <a16:creationId xmlns:a16="http://schemas.microsoft.com/office/drawing/2014/main" id="{AD8C4876-F33A-63D1-4860-F9534B037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76293" y="7254107"/>
            <a:ext cx="487363" cy="487363"/>
          </a:xfrm>
          <a:prstGeom prst="rect">
            <a:avLst/>
          </a:prstGeom>
        </p:spPr>
      </p:pic>
      <p:cxnSp>
        <p:nvCxnSpPr>
          <p:cNvPr id="38" name="Connector: Elbow 37">
            <a:extLst>
              <a:ext uri="{FF2B5EF4-FFF2-40B4-BE49-F238E27FC236}">
                <a16:creationId xmlns:a16="http://schemas.microsoft.com/office/drawing/2014/main" id="{F20694CA-565C-E4A7-053C-28CE47BA8606}"/>
              </a:ext>
            </a:extLst>
          </p:cNvPr>
          <p:cNvCxnSpPr>
            <a:cxnSpLocks/>
            <a:stCxn id="50" idx="2"/>
            <a:endCxn id="59" idx="3"/>
          </p:cNvCxnSpPr>
          <p:nvPr/>
        </p:nvCxnSpPr>
        <p:spPr>
          <a:xfrm rot="5400000" flipH="1" flipV="1">
            <a:off x="5165072" y="-147876"/>
            <a:ext cx="3680007" cy="8373751"/>
          </a:xfrm>
          <a:prstGeom prst="bentConnector4">
            <a:avLst>
              <a:gd name="adj1" fmla="val -6212"/>
              <a:gd name="adj2" fmla="val 102730"/>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1C6BD3E8-23FC-D723-15DF-B340FDDEC609}"/>
              </a:ext>
            </a:extLst>
          </p:cNvPr>
          <p:cNvCxnSpPr>
            <a:cxnSpLocks/>
            <a:endCxn id="49" idx="2"/>
          </p:cNvCxnSpPr>
          <p:nvPr/>
        </p:nvCxnSpPr>
        <p:spPr>
          <a:xfrm rot="10800000">
            <a:off x="1223641" y="5879004"/>
            <a:ext cx="1119145" cy="57043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1A42E8-0D1D-3CF1-29E1-335CB209690C}"/>
              </a:ext>
            </a:extLst>
          </p:cNvPr>
          <p:cNvCxnSpPr>
            <a:cxnSpLocks/>
          </p:cNvCxnSpPr>
          <p:nvPr/>
        </p:nvCxnSpPr>
        <p:spPr>
          <a:xfrm flipV="1">
            <a:off x="2344366" y="5879003"/>
            <a:ext cx="7472" cy="5801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7</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6228"/>
            <a:ext cx="8745522" cy="882505"/>
          </a:xfrm>
        </p:spPr>
        <p:txBody>
          <a:bodyPr/>
          <a:lstStyle/>
          <a:p>
            <a:r>
              <a:rPr lang="en-US" dirty="0">
                <a:solidFill>
                  <a:srgbClr val="3C4981"/>
                </a:solidFill>
              </a:rPr>
              <a:t>Expert Resources</a:t>
            </a:r>
            <a:endParaRPr lang="en-US" dirty="0"/>
          </a:p>
        </p:txBody>
      </p:sp>
      <p:sp>
        <p:nvSpPr>
          <p:cNvPr id="5" name="Rectangle 4">
            <a:extLst>
              <a:ext uri="{FF2B5EF4-FFF2-40B4-BE49-F238E27FC236}">
                <a16:creationId xmlns:a16="http://schemas.microsoft.com/office/drawing/2014/main" id="{B066A0AC-E55E-4665-BF7A-3166A02BB004}"/>
              </a:ext>
            </a:extLst>
          </p:cNvPr>
          <p:cNvSpPr/>
          <p:nvPr/>
        </p:nvSpPr>
        <p:spPr>
          <a:xfrm>
            <a:off x="838200" y="1536678"/>
            <a:ext cx="6659880" cy="3600986"/>
          </a:xfrm>
          <a:prstGeom prst="rect">
            <a:avLst/>
          </a:prstGeom>
        </p:spPr>
        <p:txBody>
          <a:bodyPr wrap="square">
            <a:spAutoFit/>
          </a:bodyPr>
          <a:lstStyle/>
          <a:p>
            <a:r>
              <a:rPr lang="en-US" sz="2000" b="1" dirty="0">
                <a:solidFill>
                  <a:srgbClr val="3C4981"/>
                </a:solidFill>
              </a:rPr>
              <a:t>Engineering and Environmental Services Division</a:t>
            </a:r>
          </a:p>
          <a:p>
            <a:pPr marL="285750" indent="-285750">
              <a:buFont typeface="Arial" panose="020B0604020202020204" pitchFamily="34" charset="0"/>
              <a:buChar char="•"/>
            </a:pPr>
            <a:r>
              <a:rPr lang="en-US" b="1" dirty="0">
                <a:solidFill>
                  <a:srgbClr val="3C4981"/>
                </a:solidFill>
              </a:rPr>
              <a:t>Environmental Services</a:t>
            </a:r>
          </a:p>
          <a:p>
            <a:pPr marL="742950" lvl="1" indent="-285750">
              <a:buFont typeface="Arial" panose="020B0604020202020204" pitchFamily="34" charset="0"/>
              <a:buChar char="•"/>
            </a:pPr>
            <a:r>
              <a:rPr lang="en-US" dirty="0">
                <a:solidFill>
                  <a:srgbClr val="3C4981"/>
                </a:solidFill>
              </a:rPr>
              <a:t>WSSC Sediment Control Permits</a:t>
            </a:r>
          </a:p>
          <a:p>
            <a:pPr marL="742950" lvl="1" indent="-285750">
              <a:buFont typeface="Arial" panose="020B0604020202020204" pitchFamily="34" charset="0"/>
              <a:buChar char="•"/>
            </a:pPr>
            <a:r>
              <a:rPr lang="en-US" dirty="0">
                <a:solidFill>
                  <a:srgbClr val="3C4981"/>
                </a:solidFill>
              </a:rPr>
              <a:t>Plan Review</a:t>
            </a:r>
          </a:p>
          <a:p>
            <a:pPr marL="742950" lvl="1" indent="-285750">
              <a:buFont typeface="Arial" panose="020B0604020202020204" pitchFamily="34" charset="0"/>
              <a:buChar char="•"/>
            </a:pPr>
            <a:r>
              <a:rPr lang="en-US" dirty="0">
                <a:solidFill>
                  <a:srgbClr val="3C4981"/>
                </a:solidFill>
              </a:rPr>
              <a:t>Construction inspection</a:t>
            </a:r>
          </a:p>
          <a:p>
            <a:pPr marL="285750" indent="-285750">
              <a:buFont typeface="Arial" panose="020B0604020202020204" pitchFamily="34" charset="0"/>
              <a:buChar char="•"/>
            </a:pPr>
            <a:r>
              <a:rPr lang="en-US" b="1" dirty="0">
                <a:solidFill>
                  <a:srgbClr val="3C4981"/>
                </a:solidFill>
              </a:rPr>
              <a:t>Land Services</a:t>
            </a:r>
          </a:p>
          <a:p>
            <a:pPr marL="742950" lvl="1" indent="-285750">
              <a:buFont typeface="Arial" panose="020B0604020202020204" pitchFamily="34" charset="0"/>
              <a:buChar char="•"/>
            </a:pPr>
            <a:r>
              <a:rPr lang="en-US" dirty="0">
                <a:solidFill>
                  <a:srgbClr val="3C4981"/>
                </a:solidFill>
              </a:rPr>
              <a:t>GIS</a:t>
            </a:r>
          </a:p>
          <a:p>
            <a:pPr marL="742950" lvl="1" indent="-285750">
              <a:buFont typeface="Arial" panose="020B0604020202020204" pitchFamily="34" charset="0"/>
              <a:buChar char="•"/>
            </a:pPr>
            <a:r>
              <a:rPr lang="en-US" dirty="0">
                <a:solidFill>
                  <a:srgbClr val="3C4981"/>
                </a:solidFill>
              </a:rPr>
              <a:t>Easements</a:t>
            </a:r>
          </a:p>
          <a:p>
            <a:pPr marL="742950" lvl="1" indent="-285750">
              <a:buFont typeface="Arial" panose="020B0604020202020204" pitchFamily="34" charset="0"/>
              <a:buChar char="•"/>
            </a:pPr>
            <a:r>
              <a:rPr lang="en-US" dirty="0">
                <a:solidFill>
                  <a:srgbClr val="3C4981"/>
                </a:solidFill>
              </a:rPr>
              <a:t>Property issues</a:t>
            </a:r>
          </a:p>
          <a:p>
            <a:pPr lvl="1"/>
            <a:endParaRPr lang="en-US" sz="1300" dirty="0">
              <a:solidFill>
                <a:srgbClr val="3C4981"/>
              </a:solidFill>
            </a:endParaRPr>
          </a:p>
          <a:p>
            <a:r>
              <a:rPr lang="en-US" sz="2000" b="1" dirty="0">
                <a:solidFill>
                  <a:srgbClr val="3C4981"/>
                </a:solidFill>
              </a:rPr>
              <a:t>Regulatory Services Division</a:t>
            </a:r>
          </a:p>
          <a:p>
            <a:pPr marL="742950" lvl="1" indent="-285750">
              <a:buFont typeface="Arial" panose="020B0604020202020204" pitchFamily="34" charset="0"/>
              <a:buChar char="•"/>
            </a:pPr>
            <a:r>
              <a:rPr lang="en-US" dirty="0">
                <a:solidFill>
                  <a:srgbClr val="3C4981"/>
                </a:solidFill>
              </a:rPr>
              <a:t>Plumbing coordination</a:t>
            </a:r>
          </a:p>
          <a:p>
            <a:pPr marL="742950" lvl="1" indent="-285750">
              <a:buFont typeface="Arial" panose="020B0604020202020204" pitchFamily="34" charset="0"/>
              <a:buChar char="•"/>
            </a:pPr>
            <a:endParaRPr lang="en-US" sz="1300" dirty="0">
              <a:solidFill>
                <a:srgbClr val="3C4981"/>
              </a:solidFill>
            </a:endParaRPr>
          </a:p>
        </p:txBody>
      </p:sp>
      <p:pic>
        <p:nvPicPr>
          <p:cNvPr id="6" name="ExpertResourcesPage7">
            <a:hlinkClick r:id="" action="ppaction://media"/>
            <a:extLst>
              <a:ext uri="{FF2B5EF4-FFF2-40B4-BE49-F238E27FC236}">
                <a16:creationId xmlns:a16="http://schemas.microsoft.com/office/drawing/2014/main" id="{F04A57D5-47A9-4C50-88BA-CD0FD1D0D8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3" y="6928705"/>
            <a:ext cx="487363" cy="487363"/>
          </a:xfrm>
          <a:prstGeom prst="rect">
            <a:avLst/>
          </a:prstGeom>
        </p:spPr>
      </p:pic>
      <p:sp>
        <p:nvSpPr>
          <p:cNvPr id="3" name="TextBox 2">
            <a:extLst>
              <a:ext uri="{FF2B5EF4-FFF2-40B4-BE49-F238E27FC236}">
                <a16:creationId xmlns:a16="http://schemas.microsoft.com/office/drawing/2014/main" id="{0CA3EEE8-D1CF-E730-9F55-09E7BDE2565F}"/>
              </a:ext>
            </a:extLst>
          </p:cNvPr>
          <p:cNvSpPr txBox="1"/>
          <p:nvPr/>
        </p:nvSpPr>
        <p:spPr>
          <a:xfrm>
            <a:off x="7498080" y="1536678"/>
            <a:ext cx="3870036" cy="2970044"/>
          </a:xfrm>
          <a:prstGeom prst="rect">
            <a:avLst/>
          </a:prstGeom>
          <a:noFill/>
        </p:spPr>
        <p:txBody>
          <a:bodyPr wrap="square" rtlCol="0">
            <a:spAutoFit/>
          </a:bodyPr>
          <a:lstStyle/>
          <a:p>
            <a:r>
              <a:rPr lang="en-US" sz="2000" b="1" dirty="0">
                <a:solidFill>
                  <a:srgbClr val="3C4981"/>
                </a:solidFill>
              </a:rPr>
              <a:t>Pipeline Construction Division</a:t>
            </a:r>
          </a:p>
          <a:p>
            <a:pPr marL="742950" lvl="1" indent="-285750">
              <a:buFont typeface="Arial" panose="020B0604020202020204" pitchFamily="34" charset="0"/>
              <a:buChar char="•"/>
            </a:pPr>
            <a:r>
              <a:rPr lang="en-US" dirty="0">
                <a:solidFill>
                  <a:srgbClr val="3C4981"/>
                </a:solidFill>
              </a:rPr>
              <a:t>Inspection</a:t>
            </a:r>
          </a:p>
          <a:p>
            <a:pPr marL="742950" lvl="1" indent="-285750">
              <a:buFont typeface="Arial" panose="020B0604020202020204" pitchFamily="34" charset="0"/>
              <a:buChar char="•"/>
            </a:pPr>
            <a:endParaRPr lang="en-US" sz="1300" dirty="0">
              <a:solidFill>
                <a:srgbClr val="3C4981"/>
              </a:solidFill>
            </a:endParaRPr>
          </a:p>
          <a:p>
            <a:r>
              <a:rPr lang="en-US" sz="2000" b="1" dirty="0">
                <a:solidFill>
                  <a:srgbClr val="3C4981"/>
                </a:solidFill>
              </a:rPr>
              <a:t>Planning Division</a:t>
            </a:r>
          </a:p>
          <a:p>
            <a:pPr marL="742950" lvl="1" indent="-285750">
              <a:buFont typeface="Arial" panose="020B0604020202020204" pitchFamily="34" charset="0"/>
              <a:buChar char="•"/>
            </a:pPr>
            <a:r>
              <a:rPr lang="en-US" sz="1600" dirty="0">
                <a:solidFill>
                  <a:srgbClr val="3C4981"/>
                </a:solidFill>
              </a:rPr>
              <a:t>Large Diameter Main coordination</a:t>
            </a:r>
          </a:p>
          <a:p>
            <a:pPr marL="742950" lvl="1" indent="-285750">
              <a:buFont typeface="Arial" panose="020B0604020202020204" pitchFamily="34" charset="0"/>
              <a:buChar char="•"/>
            </a:pPr>
            <a:endParaRPr lang="en-US" sz="1300" dirty="0">
              <a:solidFill>
                <a:srgbClr val="3C4981"/>
              </a:solidFill>
            </a:endParaRPr>
          </a:p>
          <a:p>
            <a:r>
              <a:rPr lang="en-US" sz="2000" b="1" dirty="0">
                <a:solidFill>
                  <a:srgbClr val="3C4981"/>
                </a:solidFill>
              </a:rPr>
              <a:t>Utility Services Division </a:t>
            </a:r>
          </a:p>
          <a:p>
            <a:pPr marL="742950" lvl="1" indent="-285750">
              <a:buFont typeface="Arial" panose="020B0604020202020204" pitchFamily="34" charset="0"/>
              <a:buChar char="•"/>
            </a:pPr>
            <a:r>
              <a:rPr lang="en-US" dirty="0">
                <a:solidFill>
                  <a:srgbClr val="3C4981"/>
                </a:solidFill>
              </a:rPr>
              <a:t>Maintenance</a:t>
            </a:r>
          </a:p>
          <a:p>
            <a:pPr marL="742950" lvl="1" indent="-285750">
              <a:buFont typeface="Arial" panose="020B0604020202020204" pitchFamily="34" charset="0"/>
              <a:buChar char="•"/>
            </a:pPr>
            <a:r>
              <a:rPr lang="en-US" dirty="0">
                <a:solidFill>
                  <a:srgbClr val="3C4981"/>
                </a:solidFill>
              </a:rPr>
              <a:t>Shutdowns </a:t>
            </a:r>
          </a:p>
          <a:p>
            <a:pPr marL="742950" lvl="1" indent="-285750">
              <a:buFont typeface="Arial" panose="020B0604020202020204" pitchFamily="34" charset="0"/>
              <a:buChar char="•"/>
            </a:pPr>
            <a:r>
              <a:rPr lang="en-US" dirty="0">
                <a:solidFill>
                  <a:srgbClr val="3C4981"/>
                </a:solidFill>
              </a:rPr>
              <a:t>PCCP</a:t>
            </a:r>
          </a:p>
          <a:p>
            <a:endParaRPr lang="en-US" sz="1300" b="1" u="sng" dirty="0">
              <a:solidFill>
                <a:srgbClr val="3C4981"/>
              </a:solidFill>
            </a:endParaRPr>
          </a:p>
        </p:txBody>
      </p:sp>
      <p:sp>
        <p:nvSpPr>
          <p:cNvPr id="7" name="TextBox 6">
            <a:extLst>
              <a:ext uri="{FF2B5EF4-FFF2-40B4-BE49-F238E27FC236}">
                <a16:creationId xmlns:a16="http://schemas.microsoft.com/office/drawing/2014/main" id="{DD23B778-394F-8A23-DFB6-F2BA22AC2467}"/>
              </a:ext>
            </a:extLst>
          </p:cNvPr>
          <p:cNvSpPr txBox="1"/>
          <p:nvPr/>
        </p:nvSpPr>
        <p:spPr>
          <a:xfrm>
            <a:off x="2668081" y="5710019"/>
            <a:ext cx="6854249" cy="646331"/>
          </a:xfrm>
          <a:prstGeom prst="rect">
            <a:avLst/>
          </a:prstGeom>
          <a:noFill/>
        </p:spPr>
        <p:txBody>
          <a:bodyPr wrap="none" rtlCol="0">
            <a:spAutoFit/>
          </a:bodyPr>
          <a:lstStyle/>
          <a:p>
            <a:r>
              <a:rPr lang="en-US" sz="1300" b="1" dirty="0">
                <a:solidFill>
                  <a:srgbClr val="3C4981"/>
                </a:solidFill>
              </a:rPr>
              <a:t>*</a:t>
            </a:r>
            <a:r>
              <a:rPr lang="en-US" b="1" i="1" dirty="0">
                <a:solidFill>
                  <a:srgbClr val="3C4981"/>
                </a:solidFill>
              </a:rPr>
              <a:t>Always communicate through your WSSC Water Project manager.</a:t>
            </a:r>
            <a:endParaRPr lang="en-US" sz="1300" b="1" i="1" dirty="0">
              <a:solidFill>
                <a:srgbClr val="3C4981"/>
              </a:solidFill>
            </a:endParaRPr>
          </a:p>
          <a:p>
            <a:endParaRPr lang="en-US" dirty="0"/>
          </a:p>
        </p:txBody>
      </p:sp>
    </p:spTree>
    <p:extLst>
      <p:ext uri="{BB962C8B-B14F-4D97-AF65-F5344CB8AC3E}">
        <p14:creationId xmlns:p14="http://schemas.microsoft.com/office/powerpoint/2010/main" val="27291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8</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02432"/>
            <a:ext cx="8745522" cy="882505"/>
          </a:xfrm>
        </p:spPr>
        <p:txBody>
          <a:bodyPr/>
          <a:lstStyle/>
          <a:p>
            <a:r>
              <a:rPr lang="en-US" dirty="0">
                <a:solidFill>
                  <a:srgbClr val="3C4981"/>
                </a:solidFill>
              </a:rPr>
              <a:t>Resources and Tools </a:t>
            </a:r>
            <a:r>
              <a:rPr lang="en-US" b="0" dirty="0">
                <a:solidFill>
                  <a:srgbClr val="3C4981"/>
                </a:solidFill>
              </a:rPr>
              <a:t>(1 of 2)</a:t>
            </a:r>
            <a:endParaRPr lang="en-US" b="0" dirty="0"/>
          </a:p>
        </p:txBody>
      </p:sp>
      <p:sp>
        <p:nvSpPr>
          <p:cNvPr id="5" name="Rectangle 4">
            <a:extLst>
              <a:ext uri="{FF2B5EF4-FFF2-40B4-BE49-F238E27FC236}">
                <a16:creationId xmlns:a16="http://schemas.microsoft.com/office/drawing/2014/main" id="{5E1F39C7-BBB4-43CD-93B6-206030DD777A}"/>
              </a:ext>
            </a:extLst>
          </p:cNvPr>
          <p:cNvSpPr/>
          <p:nvPr/>
        </p:nvSpPr>
        <p:spPr>
          <a:xfrm>
            <a:off x="838200" y="1311064"/>
            <a:ext cx="10722574" cy="5016758"/>
          </a:xfrm>
          <a:prstGeom prst="rect">
            <a:avLst/>
          </a:prstGeom>
        </p:spPr>
        <p:txBody>
          <a:bodyPr wrap="square">
            <a:spAutoFit/>
          </a:bodyPr>
          <a:lstStyle/>
          <a:p>
            <a:r>
              <a:rPr lang="en-US" sz="2000" b="1" dirty="0">
                <a:solidFill>
                  <a:schemeClr val="accent1"/>
                </a:solidFill>
              </a:rPr>
              <a:t>Contact List </a:t>
            </a:r>
          </a:p>
          <a:p>
            <a:r>
              <a:rPr lang="en-US" sz="2000" dirty="0">
                <a:solidFill>
                  <a:srgbClr val="3C4981"/>
                </a:solidFill>
                <a:hlinkClick r:id="rId4"/>
              </a:rPr>
              <a:t>https://www.wsscwater.com/work-with-us/design-and-construction/contact-development-services</a:t>
            </a:r>
            <a:endParaRPr lang="en-US" sz="2000" dirty="0">
              <a:solidFill>
                <a:srgbClr val="3C4981"/>
              </a:solidFill>
            </a:endParaRPr>
          </a:p>
          <a:p>
            <a:endParaRPr lang="en-US" sz="2000" b="1" u="sng" dirty="0">
              <a:solidFill>
                <a:schemeClr val="accent1"/>
              </a:solidFill>
            </a:endParaRPr>
          </a:p>
          <a:p>
            <a:r>
              <a:rPr lang="en-US" sz="2000" b="1" dirty="0">
                <a:solidFill>
                  <a:schemeClr val="accent1"/>
                </a:solidFill>
              </a:rPr>
              <a:t>Codes and Standards</a:t>
            </a:r>
          </a:p>
          <a:p>
            <a:r>
              <a:rPr lang="en-US" sz="2000" dirty="0">
                <a:solidFill>
                  <a:schemeClr val="accent1"/>
                </a:solidFill>
              </a:rPr>
              <a:t>Development Services Code - </a:t>
            </a:r>
            <a:r>
              <a:rPr lang="en-US" sz="2000" dirty="0">
                <a:solidFill>
                  <a:schemeClr val="accent1"/>
                </a:solidFill>
                <a:hlinkClick r:id="rId5"/>
              </a:rPr>
              <a:t>https://wssc.district.codes/Code/11.155</a:t>
            </a:r>
            <a:endParaRPr lang="en-US" sz="2000" dirty="0">
              <a:solidFill>
                <a:schemeClr val="accent1"/>
              </a:solidFill>
            </a:endParaRPr>
          </a:p>
          <a:p>
            <a:r>
              <a:rPr lang="en-US" sz="2000" dirty="0">
                <a:solidFill>
                  <a:schemeClr val="accent1"/>
                </a:solidFill>
              </a:rPr>
              <a:t>Pipeline Design Manual - </a:t>
            </a:r>
            <a:r>
              <a:rPr lang="en-US" sz="2000" dirty="0">
                <a:solidFill>
                  <a:schemeClr val="accent1"/>
                </a:solidFill>
                <a:hlinkClick r:id="rId6"/>
              </a:rPr>
              <a:t>https://www.wsscwater.com/pipelinedesign</a:t>
            </a:r>
            <a:endParaRPr lang="en-US" sz="2000" dirty="0">
              <a:solidFill>
                <a:schemeClr val="accent1"/>
              </a:solidFill>
            </a:endParaRPr>
          </a:p>
          <a:p>
            <a:r>
              <a:rPr lang="en-US" sz="2000" dirty="0">
                <a:solidFill>
                  <a:schemeClr val="accent1"/>
                </a:solidFill>
              </a:rPr>
              <a:t>WSSC Plumbing Code - </a:t>
            </a:r>
            <a:r>
              <a:rPr lang="en-US" sz="2000" dirty="0">
                <a:solidFill>
                  <a:schemeClr val="accent1"/>
                </a:solidFill>
                <a:hlinkClick r:id="rId7"/>
              </a:rPr>
              <a:t>https://www.wsscwater.com/codebooks</a:t>
            </a:r>
            <a:endParaRPr lang="en-US" sz="2000" dirty="0">
              <a:solidFill>
                <a:schemeClr val="accent1"/>
              </a:solidFill>
            </a:endParaRPr>
          </a:p>
          <a:p>
            <a:r>
              <a:rPr lang="en-US" sz="2000" dirty="0">
                <a:solidFill>
                  <a:schemeClr val="accent1"/>
                </a:solidFill>
              </a:rPr>
              <a:t>WSSC Standards and Details </a:t>
            </a:r>
          </a:p>
          <a:p>
            <a:pPr marL="285750" indent="-285750">
              <a:buFont typeface="Arial" panose="020B0604020202020204" pitchFamily="34" charset="0"/>
              <a:buChar char="•"/>
            </a:pPr>
            <a:r>
              <a:rPr lang="en-US" sz="2000" dirty="0">
                <a:solidFill>
                  <a:schemeClr val="accent1"/>
                </a:solidFill>
                <a:hlinkClick r:id="rId8"/>
              </a:rPr>
              <a:t>https://www.wsscwater.com/work-us/codes-standards-policies-and-procedures/standard-details-construction</a:t>
            </a:r>
            <a:endParaRPr lang="en-US" sz="2000" dirty="0">
              <a:solidFill>
                <a:schemeClr val="accent1"/>
              </a:solidFill>
            </a:endParaRPr>
          </a:p>
          <a:p>
            <a:r>
              <a:rPr lang="en-US" sz="2000" dirty="0">
                <a:solidFill>
                  <a:schemeClr val="accent1"/>
                </a:solidFill>
              </a:rPr>
              <a:t>WSSC General Conditions and Standard Specifications</a:t>
            </a:r>
          </a:p>
          <a:p>
            <a:pPr marL="285750" indent="-285750">
              <a:buFont typeface="Arial" panose="020B0604020202020204" pitchFamily="34" charset="0"/>
              <a:buChar char="•"/>
            </a:pPr>
            <a:r>
              <a:rPr lang="en-US" sz="2000" dirty="0">
                <a:solidFill>
                  <a:schemeClr val="accent1"/>
                </a:solidFill>
                <a:hlinkClick r:id="rId9"/>
              </a:rPr>
              <a:t>https://www.wsscwater.com/work-with-us/codes-standards-policies-and-procedures/pipeline-construction-general-conditions-standards</a:t>
            </a:r>
            <a:endParaRPr lang="en-US" sz="2000" dirty="0">
              <a:solidFill>
                <a:schemeClr val="accent1"/>
              </a:solidFill>
            </a:endParaRPr>
          </a:p>
          <a:p>
            <a:r>
              <a:rPr lang="en-US" sz="2000" dirty="0">
                <a:solidFill>
                  <a:srgbClr val="3C4981"/>
                </a:solidFill>
              </a:rPr>
              <a:t>Drafting Standards and CAD files</a:t>
            </a:r>
          </a:p>
          <a:p>
            <a:pPr marL="285750" indent="-285750">
              <a:buFont typeface="Arial" panose="020B0604020202020204" pitchFamily="34" charset="0"/>
              <a:buChar char="•"/>
            </a:pPr>
            <a:r>
              <a:rPr lang="en-US" sz="2000" dirty="0">
                <a:solidFill>
                  <a:srgbClr val="3C4981"/>
                </a:solidFill>
                <a:hlinkClick r:id="rId10"/>
              </a:rPr>
              <a:t>https://www.wsscwater.com/work-with-us/codes-standards-policies-and-procedures/wssc-civil-drafting-standards</a:t>
            </a:r>
            <a:endParaRPr lang="en-US" sz="2000" dirty="0">
              <a:solidFill>
                <a:srgbClr val="3C4981"/>
              </a:solidFill>
            </a:endParaRPr>
          </a:p>
        </p:txBody>
      </p:sp>
      <p:pic>
        <p:nvPicPr>
          <p:cNvPr id="6" name="Resources and ToolsPage8">
            <a:hlinkClick r:id="" action="ppaction://media"/>
            <a:extLst>
              <a:ext uri="{FF2B5EF4-FFF2-40B4-BE49-F238E27FC236}">
                <a16:creationId xmlns:a16="http://schemas.microsoft.com/office/drawing/2014/main" id="{D1107435-EF56-4A0B-B9C8-47FC8B59C4B3}"/>
              </a:ext>
            </a:extLst>
          </p:cNvPr>
          <p:cNvPicPr>
            <a:picLocks noChangeAspect="1"/>
          </p:cNvPicPr>
          <p:nvPr>
            <a:audioFile r:link="rId1"/>
            <p:extLst>
              <p:ext uri="{DAA4B4D4-6D71-4841-9C94-3DE7FCFB9230}">
                <p14:media xmlns:p14="http://schemas.microsoft.com/office/powerpoint/2010/main" r:embed="rId2">
                  <p14:trim st="3800" end="33699.3197"/>
                </p14:media>
              </p:ext>
            </p:extLst>
          </p:nvPr>
        </p:nvPicPr>
        <p:blipFill>
          <a:blip r:embed="rId11"/>
          <a:stretch>
            <a:fillRect/>
          </a:stretch>
        </p:blipFill>
        <p:spPr>
          <a:xfrm>
            <a:off x="5955805" y="7103382"/>
            <a:ext cx="487363" cy="487363"/>
          </a:xfrm>
          <a:prstGeom prst="rect">
            <a:avLst/>
          </a:prstGeom>
        </p:spPr>
      </p:pic>
    </p:spTree>
    <p:extLst>
      <p:ext uri="{BB962C8B-B14F-4D97-AF65-F5344CB8AC3E}">
        <p14:creationId xmlns:p14="http://schemas.microsoft.com/office/powerpoint/2010/main" val="14946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1F1766-D3A2-4B13-2A1F-60E81986EE46}"/>
              </a:ext>
            </a:extLst>
          </p:cNvPr>
          <p:cNvSpPr>
            <a:spLocks noGrp="1"/>
          </p:cNvSpPr>
          <p:nvPr>
            <p:ph type="sldNum" sz="quarter" idx="12"/>
          </p:nvPr>
        </p:nvSpPr>
        <p:spPr/>
        <p:txBody>
          <a:bodyPr/>
          <a:lstStyle/>
          <a:p>
            <a:fld id="{B4BD64BB-9BC2-3346-B283-A39112DA3F23}" type="slidenum">
              <a:rPr lang="en-US" smtClean="0"/>
              <a:t>9</a:t>
            </a:fld>
            <a:endParaRPr lang="en-US"/>
          </a:p>
        </p:txBody>
      </p:sp>
      <p:sp>
        <p:nvSpPr>
          <p:cNvPr id="2" name="Title 1">
            <a:extLst>
              <a:ext uri="{FF2B5EF4-FFF2-40B4-BE49-F238E27FC236}">
                <a16:creationId xmlns:a16="http://schemas.microsoft.com/office/drawing/2014/main" id="{9DA04DEF-9FDE-4A16-810F-D5C4F696E52A}"/>
              </a:ext>
            </a:extLst>
          </p:cNvPr>
          <p:cNvSpPr>
            <a:spLocks noGrp="1"/>
          </p:cNvSpPr>
          <p:nvPr>
            <p:ph type="title"/>
          </p:nvPr>
        </p:nvSpPr>
        <p:spPr>
          <a:xfrm>
            <a:off x="838200" y="428559"/>
            <a:ext cx="8745522" cy="882505"/>
          </a:xfrm>
        </p:spPr>
        <p:txBody>
          <a:bodyPr/>
          <a:lstStyle/>
          <a:p>
            <a:r>
              <a:rPr lang="en-US" dirty="0">
                <a:solidFill>
                  <a:srgbClr val="3C4981"/>
                </a:solidFill>
              </a:rPr>
              <a:t>Resources and Tools </a:t>
            </a:r>
            <a:r>
              <a:rPr lang="en-US" b="0" dirty="0">
                <a:solidFill>
                  <a:srgbClr val="3C4981"/>
                </a:solidFill>
              </a:rPr>
              <a:t>(2 of 2)</a:t>
            </a:r>
            <a:endParaRPr lang="en-US" b="0" dirty="0"/>
          </a:p>
        </p:txBody>
      </p:sp>
      <p:sp>
        <p:nvSpPr>
          <p:cNvPr id="5" name="Rectangle 4">
            <a:extLst>
              <a:ext uri="{FF2B5EF4-FFF2-40B4-BE49-F238E27FC236}">
                <a16:creationId xmlns:a16="http://schemas.microsoft.com/office/drawing/2014/main" id="{5E1F39C7-BBB4-43CD-93B6-206030DD777A}"/>
              </a:ext>
            </a:extLst>
          </p:cNvPr>
          <p:cNvSpPr/>
          <p:nvPr/>
        </p:nvSpPr>
        <p:spPr>
          <a:xfrm>
            <a:off x="838200" y="1522154"/>
            <a:ext cx="10722574" cy="5016758"/>
          </a:xfrm>
          <a:prstGeom prst="rect">
            <a:avLst/>
          </a:prstGeom>
        </p:spPr>
        <p:txBody>
          <a:bodyPr wrap="square">
            <a:spAutoFit/>
          </a:bodyPr>
          <a:lstStyle/>
          <a:p>
            <a:r>
              <a:rPr lang="en-US" sz="2000" b="1" dirty="0">
                <a:solidFill>
                  <a:schemeClr val="accent1"/>
                </a:solidFill>
              </a:rPr>
              <a:t>Forms, Fees, and Information</a:t>
            </a:r>
          </a:p>
          <a:p>
            <a:r>
              <a:rPr lang="en-US" sz="2000" dirty="0">
                <a:solidFill>
                  <a:schemeClr val="accent1"/>
                </a:solidFill>
              </a:rPr>
              <a:t>Development Services</a:t>
            </a:r>
          </a:p>
          <a:p>
            <a:pPr marL="285750" indent="-285750">
              <a:buFont typeface="Arial" panose="020B0604020202020204" pitchFamily="34" charset="0"/>
              <a:buChar char="•"/>
            </a:pPr>
            <a:r>
              <a:rPr lang="en-US" sz="2000" dirty="0">
                <a:solidFill>
                  <a:schemeClr val="accent1"/>
                </a:solidFill>
                <a:hlinkClick r:id="rId4"/>
              </a:rPr>
              <a:t>https://www.wsscwater.com/work-with-us/design-and-construction</a:t>
            </a:r>
            <a:endParaRPr lang="en-US" sz="2000" dirty="0">
              <a:solidFill>
                <a:schemeClr val="accent1"/>
              </a:solidFill>
            </a:endParaRPr>
          </a:p>
          <a:p>
            <a:r>
              <a:rPr lang="en-US" sz="2000" dirty="0">
                <a:solidFill>
                  <a:schemeClr val="accent1"/>
                </a:solidFill>
              </a:rPr>
              <a:t>Developer Fees</a:t>
            </a:r>
          </a:p>
          <a:p>
            <a:pPr marL="285750" indent="-285750">
              <a:buFont typeface="Arial" panose="020B0604020202020204" pitchFamily="34" charset="0"/>
              <a:buChar char="•"/>
            </a:pPr>
            <a:r>
              <a:rPr lang="en-US" sz="2000" u="sng" dirty="0">
                <a:solidFill>
                  <a:srgbClr val="3C4981"/>
                </a:solidFill>
                <a:hlinkClick r:id="rId5">
                  <a:extLst>
                    <a:ext uri="{A12FA001-AC4F-418D-AE19-62706E023703}">
                      <ahyp:hlinkClr xmlns:ahyp="http://schemas.microsoft.com/office/drawing/2018/hyperlinkcolor" val="tx"/>
                    </a:ext>
                  </a:extLst>
                </a:hlinkClick>
              </a:rPr>
              <a:t>Developer Fees </a:t>
            </a:r>
            <a:r>
              <a:rPr lang="en-US" sz="2000" dirty="0">
                <a:solidFill>
                  <a:schemeClr val="accent1"/>
                </a:solidFill>
                <a:hlinkClick r:id="rId5">
                  <a:extLst>
                    <a:ext uri="{A12FA001-AC4F-418D-AE19-62706E023703}">
                      <ahyp:hlinkClr xmlns:ahyp="http://schemas.microsoft.com/office/drawing/2018/hyperlinkcolor" val="tx"/>
                    </a:ext>
                  </a:extLst>
                </a:hlinkClick>
              </a:rPr>
              <a:t>APPROVED - FY23 DSD PROJECT FEES Effective 7-1-2022 (002).pdf (wsscwater.com)</a:t>
            </a:r>
            <a:endParaRPr lang="en-US" sz="2000" dirty="0">
              <a:solidFill>
                <a:schemeClr val="accent1"/>
              </a:solidFill>
            </a:endParaRPr>
          </a:p>
          <a:p>
            <a:pPr marL="285750" indent="-285750">
              <a:buFont typeface="Arial" panose="020B0604020202020204" pitchFamily="34" charset="0"/>
              <a:buChar char="•"/>
            </a:pPr>
            <a:r>
              <a:rPr lang="en-US" sz="2000" dirty="0">
                <a:solidFill>
                  <a:srgbClr val="3C4981"/>
                </a:solidFill>
              </a:rPr>
              <a:t>Permit Services </a:t>
            </a:r>
            <a:r>
              <a:rPr lang="en-US" sz="2000" dirty="0">
                <a:solidFill>
                  <a:schemeClr val="accent1"/>
                </a:solidFill>
                <a:hlinkClick r:id="rId6"/>
              </a:rPr>
              <a:t>https://www.wsscwater.com/work-with-us/permit-services</a:t>
            </a:r>
            <a:endParaRPr lang="en-US" sz="2000" dirty="0">
              <a:solidFill>
                <a:schemeClr val="accent1"/>
              </a:solidFill>
            </a:endParaRPr>
          </a:p>
          <a:p>
            <a:pPr marL="285750" indent="-285750">
              <a:buFont typeface="Arial" panose="020B0604020202020204" pitchFamily="34" charset="0"/>
              <a:buChar char="•"/>
            </a:pPr>
            <a:r>
              <a:rPr lang="en-US" sz="2000" dirty="0">
                <a:solidFill>
                  <a:srgbClr val="3C4981"/>
                </a:solidFill>
              </a:rPr>
              <a:t>Applicant Guide, Design Examples, Base sheets and Checklists  </a:t>
            </a:r>
            <a:endParaRPr lang="en-US" sz="2000" dirty="0">
              <a:solidFill>
                <a:schemeClr val="accent1"/>
              </a:solidFill>
            </a:endParaRPr>
          </a:p>
          <a:p>
            <a:pPr marL="742950" lvl="1" indent="-285750">
              <a:buFont typeface="Arial" panose="020B0604020202020204" pitchFamily="34" charset="0"/>
              <a:buChar char="•"/>
            </a:pPr>
            <a:r>
              <a:rPr lang="en-US" sz="2000" dirty="0">
                <a:solidFill>
                  <a:srgbClr val="3C4981"/>
                </a:solidFill>
                <a:hlinkClick r:id="rId7"/>
              </a:rPr>
              <a:t>https://www.wsscwater.com/work-with-us/permit-services/eplan-review</a:t>
            </a:r>
            <a:endParaRPr lang="en-US" sz="2000" dirty="0">
              <a:solidFill>
                <a:schemeClr val="accent1"/>
              </a:solidFill>
            </a:endParaRPr>
          </a:p>
          <a:p>
            <a:pPr marL="285750" indent="-285750">
              <a:buFont typeface="Arial" panose="020B0604020202020204" pitchFamily="34" charset="0"/>
              <a:buChar char="•"/>
            </a:pPr>
            <a:endParaRPr lang="en-US" sz="2000" dirty="0">
              <a:solidFill>
                <a:schemeClr val="accent1"/>
              </a:solidFill>
            </a:endParaRPr>
          </a:p>
          <a:p>
            <a:r>
              <a:rPr lang="en-US" sz="2000" b="1" dirty="0">
                <a:solidFill>
                  <a:schemeClr val="accent1"/>
                </a:solidFill>
              </a:rPr>
              <a:t>Tools</a:t>
            </a:r>
          </a:p>
          <a:p>
            <a:pPr marL="285750" indent="-285750">
              <a:buFont typeface="Arial" panose="020B0604020202020204" pitchFamily="34" charset="0"/>
              <a:buChar char="•"/>
            </a:pPr>
            <a:r>
              <a:rPr lang="en-US" sz="2000" dirty="0">
                <a:solidFill>
                  <a:srgbClr val="3C4981"/>
                </a:solidFill>
              </a:rPr>
              <a:t>eBuilder - </a:t>
            </a:r>
            <a:r>
              <a:rPr lang="en-US" sz="2000" dirty="0">
                <a:solidFill>
                  <a:srgbClr val="3C4981"/>
                </a:solidFill>
                <a:hlinkClick r:id="rId8"/>
              </a:rPr>
              <a:t>https://app.e-builder.net/auth/www/index.aspx?ReturnUrl=/index.aspx</a:t>
            </a:r>
            <a:endParaRPr lang="en-US" sz="2000" dirty="0">
              <a:solidFill>
                <a:srgbClr val="3C4981"/>
              </a:solidFill>
            </a:endParaRPr>
          </a:p>
          <a:p>
            <a:pPr marL="285750" indent="-285750">
              <a:buFont typeface="Arial" panose="020B0604020202020204" pitchFamily="34" charset="0"/>
              <a:buChar char="•"/>
            </a:pPr>
            <a:r>
              <a:rPr lang="en-US" sz="2000" dirty="0" err="1">
                <a:solidFill>
                  <a:srgbClr val="3C4981"/>
                </a:solidFill>
              </a:rPr>
              <a:t>ePermits</a:t>
            </a:r>
            <a:r>
              <a:rPr lang="en-US" sz="2000" dirty="0">
                <a:solidFill>
                  <a:srgbClr val="3C4981"/>
                </a:solidFill>
              </a:rPr>
              <a:t> - </a:t>
            </a:r>
            <a:r>
              <a:rPr lang="en-US" sz="2000" dirty="0">
                <a:hlinkClick r:id="rId9"/>
              </a:rPr>
              <a:t>https://www.wsscwater.com/epermitting</a:t>
            </a:r>
            <a:endParaRPr lang="en-US" sz="2000" dirty="0"/>
          </a:p>
          <a:p>
            <a:pPr marL="285750" indent="-285750">
              <a:buFont typeface="Arial" panose="020B0604020202020204" pitchFamily="34" charset="0"/>
              <a:buChar char="•"/>
            </a:pPr>
            <a:r>
              <a:rPr lang="en-US" sz="2000" dirty="0" err="1">
                <a:solidFill>
                  <a:srgbClr val="3C4981"/>
                </a:solidFill>
              </a:rPr>
              <a:t>ePlan</a:t>
            </a:r>
            <a:r>
              <a:rPr lang="en-US" sz="2000" dirty="0">
                <a:solidFill>
                  <a:srgbClr val="3C4981"/>
                </a:solidFill>
              </a:rPr>
              <a:t> (</a:t>
            </a:r>
            <a:r>
              <a:rPr lang="en-US" sz="2000" dirty="0" err="1">
                <a:solidFill>
                  <a:srgbClr val="3C4981"/>
                </a:solidFill>
              </a:rPr>
              <a:t>ProjectDox</a:t>
            </a:r>
            <a:r>
              <a:rPr lang="en-US" sz="2000" dirty="0">
                <a:solidFill>
                  <a:srgbClr val="3C4981"/>
                </a:solidFill>
              </a:rPr>
              <a:t>) – </a:t>
            </a:r>
            <a:r>
              <a:rPr lang="en-US" sz="2000" dirty="0">
                <a:solidFill>
                  <a:srgbClr val="3C4981"/>
                </a:solidFill>
                <a:hlinkClick r:id="rId10"/>
              </a:rPr>
              <a:t>https://planreview.wsscwater.com/ProjectDox/</a:t>
            </a:r>
            <a:endParaRPr lang="en-US" sz="2000" dirty="0">
              <a:solidFill>
                <a:srgbClr val="3C4981"/>
              </a:solidFill>
            </a:endParaRPr>
          </a:p>
          <a:p>
            <a:pPr marL="285750" indent="-285750">
              <a:buFont typeface="Arial" panose="020B0604020202020204" pitchFamily="34" charset="0"/>
              <a:buChar char="•"/>
            </a:pPr>
            <a:r>
              <a:rPr lang="en-US" sz="2000" dirty="0">
                <a:solidFill>
                  <a:srgbClr val="3C4981"/>
                </a:solidFill>
              </a:rPr>
              <a:t>Engineering Records - </a:t>
            </a:r>
            <a:r>
              <a:rPr lang="en-US" sz="2000" dirty="0">
                <a:solidFill>
                  <a:schemeClr val="accent1"/>
                </a:solidFill>
                <a:hlinkClick r:id="rId11"/>
              </a:rPr>
              <a:t>https://www.wsscwater.com/work-with-us/codes-standards-policies-and-procedures/engineering-recordsinformation-weri</a:t>
            </a:r>
            <a:endParaRPr lang="en-US" sz="2000" dirty="0">
              <a:solidFill>
                <a:schemeClr val="accent1"/>
              </a:solidFill>
            </a:endParaRPr>
          </a:p>
        </p:txBody>
      </p:sp>
      <p:pic>
        <p:nvPicPr>
          <p:cNvPr id="6" name="Resources and ToolsPage8">
            <a:hlinkClick r:id="" action="ppaction://media"/>
            <a:extLst>
              <a:ext uri="{FF2B5EF4-FFF2-40B4-BE49-F238E27FC236}">
                <a16:creationId xmlns:a16="http://schemas.microsoft.com/office/drawing/2014/main" id="{D1107435-EF56-4A0B-B9C8-47FC8B59C4B3}"/>
              </a:ext>
            </a:extLst>
          </p:cNvPr>
          <p:cNvPicPr>
            <a:picLocks noChangeAspect="1"/>
          </p:cNvPicPr>
          <p:nvPr>
            <a:audioFile r:link="rId1"/>
            <p:extLst>
              <p:ext uri="{DAA4B4D4-6D71-4841-9C94-3DE7FCFB9230}">
                <p14:media xmlns:p14="http://schemas.microsoft.com/office/powerpoint/2010/main" r:embed="rId2">
                  <p14:trim st="50670"/>
                </p14:media>
              </p:ext>
            </p:extLst>
          </p:nvPr>
        </p:nvPicPr>
        <p:blipFill>
          <a:blip r:embed="rId12"/>
          <a:stretch>
            <a:fillRect/>
          </a:stretch>
        </p:blipFill>
        <p:spPr>
          <a:xfrm>
            <a:off x="5852318" y="7002899"/>
            <a:ext cx="487363" cy="487363"/>
          </a:xfrm>
          <a:prstGeom prst="rect">
            <a:avLst/>
          </a:prstGeom>
        </p:spPr>
      </p:pic>
    </p:spTree>
    <p:extLst>
      <p:ext uri="{BB962C8B-B14F-4D97-AF65-F5344CB8AC3E}">
        <p14:creationId xmlns:p14="http://schemas.microsoft.com/office/powerpoint/2010/main" val="43468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WSSC Water Custom">
      <a:dk1>
        <a:sysClr val="windowText" lastClr="000000"/>
      </a:dk1>
      <a:lt1>
        <a:sysClr val="window" lastClr="FFFFFF"/>
      </a:lt1>
      <a:dk2>
        <a:srgbClr val="3C4981"/>
      </a:dk2>
      <a:lt2>
        <a:srgbClr val="E7E6E6"/>
      </a:lt2>
      <a:accent1>
        <a:srgbClr val="3C4981"/>
      </a:accent1>
      <a:accent2>
        <a:srgbClr val="8FD16A"/>
      </a:accent2>
      <a:accent3>
        <a:srgbClr val="1295D8"/>
      </a:accent3>
      <a:accent4>
        <a:srgbClr val="676C73"/>
      </a:accent4>
      <a:accent5>
        <a:srgbClr val="F4762D"/>
      </a:accent5>
      <a:accent6>
        <a:srgbClr val="3C4981"/>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Review) 2023 WSSC Water Presentation Layout_Jan27_v5" id="{7E964DDD-C71D-F442-ACB7-4FA09D5402CC}" vid="{281F9149-A5D1-4F48-8D78-765EFB96B5A1}"/>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DC1E1D6B073D49B712DE55404603C9" ma:contentTypeVersion="14" ma:contentTypeDescription="Create a new document." ma:contentTypeScope="" ma:versionID="093f9d96e26343ff287bd633019b5284">
  <xsd:schema xmlns:xsd="http://www.w3.org/2001/XMLSchema" xmlns:xs="http://www.w3.org/2001/XMLSchema" xmlns:p="http://schemas.microsoft.com/office/2006/metadata/properties" xmlns:ns2="d2c5105c-c674-4a1e-9b96-6a3a0dc63e2f" xmlns:ns3="7a5d001d-3807-417f-b2bb-05dc147fc897" targetNamespace="http://schemas.microsoft.com/office/2006/metadata/properties" ma:root="true" ma:fieldsID="ce101b7b14425c3aea111fcacfa7f8a9" ns2:_="" ns3:_="">
    <xsd:import namespace="d2c5105c-c674-4a1e-9b96-6a3a0dc63e2f"/>
    <xsd:import namespace="7a5d001d-3807-417f-b2bb-05dc147fc8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5105c-c674-4a1e-9b96-6a3a0dc63e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a053cc-ef9e-48af-bec0-b2b233082c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5d001d-3807-417f-b2bb-05dc147fc89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e3b0b62-cd2e-4aff-b45d-f3924513a6d7}" ma:internalName="TaxCatchAll" ma:showField="CatchAllData" ma:web="7a5d001d-3807-417f-b2bb-05dc147fc89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2c5105c-c674-4a1e-9b96-6a3a0dc63e2f" xsi:nil="true"/>
    <TaxCatchAll xmlns="7a5d001d-3807-417f-b2bb-05dc147fc897" xsi:nil="true"/>
    <lcf76f155ced4ddcb4097134ff3c332f xmlns="d2c5105c-c674-4a1e-9b96-6a3a0dc63e2f">
      <Terms xmlns="http://schemas.microsoft.com/office/infopath/2007/PartnerControls"/>
    </lcf76f155ced4ddcb4097134ff3c332f>
    <SharedWithUsers xmlns="7a5d001d-3807-417f-b2bb-05dc147fc897">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6C86A4-EAB3-4721-92C1-8B6ACB7CB429}">
  <ds:schemaRefs>
    <ds:schemaRef ds:uri="7a5d001d-3807-417f-b2bb-05dc147fc897"/>
    <ds:schemaRef ds:uri="d2c5105c-c674-4a1e-9b96-6a3a0dc63e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F73372-E00E-441E-959D-5C7586E484B9}">
  <ds:schemaRefs>
    <ds:schemaRef ds:uri="http://schemas.openxmlformats.org/package/2006/metadata/core-properties"/>
    <ds:schemaRef ds:uri="7a5d001d-3807-417f-b2bb-05dc147fc897"/>
    <ds:schemaRef ds:uri="http://purl.org/dc/terms/"/>
    <ds:schemaRef ds:uri="http://schemas.microsoft.com/office/2006/documentManagement/types"/>
    <ds:schemaRef ds:uri="http://schemas.microsoft.com/office/infopath/2007/PartnerControls"/>
    <ds:schemaRef ds:uri="d2c5105c-c674-4a1e-9b96-6a3a0dc63e2f"/>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652F826-B65E-4415-A027-ED41DB618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1949</TotalTime>
  <Words>4331</Words>
  <Application>Microsoft Office PowerPoint</Application>
  <PresentationFormat>Widescreen</PresentationFormat>
  <Paragraphs>799</Paragraphs>
  <Slides>34</Slides>
  <Notes>1</Notes>
  <HiddenSlides>0</HiddenSlides>
  <MMClips>44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Courier New</vt:lpstr>
      <vt:lpstr>Gill Sans MT</vt:lpstr>
      <vt:lpstr>GillSans</vt:lpstr>
      <vt:lpstr>Office Theme</vt:lpstr>
      <vt:lpstr>Development Services Informational Seminar </vt:lpstr>
      <vt:lpstr>PowerPoint Presentation</vt:lpstr>
      <vt:lpstr>PowerPoint Presentation</vt:lpstr>
      <vt:lpstr>Development Services Division</vt:lpstr>
      <vt:lpstr>Development Services Division</vt:lpstr>
      <vt:lpstr>PowerPoint Presentation</vt:lpstr>
      <vt:lpstr>Expert Resources</vt:lpstr>
      <vt:lpstr>Resources and Tools (1 of 2)</vt:lpstr>
      <vt:lpstr>Resources and Tools (2 of 2)</vt:lpstr>
      <vt:lpstr>PowerPoint Presentation</vt:lpstr>
      <vt:lpstr>Hydraulic Planning Analysis (HPA) (1 of 3)</vt:lpstr>
      <vt:lpstr>Hydraulic Planning Analysis (HPA) (2 of 3)</vt:lpstr>
      <vt:lpstr>Hydraulic Planning Analysis (HPA)(3 of 3)</vt:lpstr>
      <vt:lpstr>2llo</vt:lpstr>
      <vt:lpstr>System Extension Plan Review (SEP) (1 of 2)</vt:lpstr>
      <vt:lpstr>System Extension Plan Review (SEP) (2 of 2)</vt:lpstr>
      <vt:lpstr>Site Utility Process (SUP) (1 of 2)</vt:lpstr>
      <vt:lpstr>Site Utility Process (SUP) (2 of 2)</vt:lpstr>
      <vt:lpstr>Service Connection Process (SCP) (1 of 2)</vt:lpstr>
      <vt:lpstr>Service Connection Process (SCP) (2 of 2)</vt:lpstr>
      <vt:lpstr>Developer Relocation Process (DRP) Design Review (1 of 2)</vt:lpstr>
      <vt:lpstr>Developer Relocation Process (DRP) Design Review (2 of 2)</vt:lpstr>
      <vt:lpstr>Plumbing Plan Review (1 of 4)</vt:lpstr>
      <vt:lpstr>Plumbing Plan Review (2 of 4)</vt:lpstr>
      <vt:lpstr>Plumbing Plan Review (3 of 4)</vt:lpstr>
      <vt:lpstr>Plumbing Plan Review (4 of 4)</vt:lpstr>
      <vt:lpstr>PowerPoint Presentation</vt:lpstr>
      <vt:lpstr>Permits (1 of 2)</vt:lpstr>
      <vt:lpstr>Permits (2 of 2)</vt:lpstr>
      <vt:lpstr>Construction (1of 2)</vt:lpstr>
      <vt:lpstr>Construction (2 of 2)</vt:lpstr>
      <vt:lpstr>SEP and DRP Release for Service (1 of 2)</vt:lpstr>
      <vt:lpstr>SEP and DRP Release for Service (2 of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Leslie</dc:creator>
  <cp:lastModifiedBy>Allen, Leslie</cp:lastModifiedBy>
  <cp:revision>53</cp:revision>
  <cp:lastPrinted>2023-01-20T18:25:41Z</cp:lastPrinted>
  <dcterms:created xsi:type="dcterms:W3CDTF">2023-02-03T20:43:18Z</dcterms:created>
  <dcterms:modified xsi:type="dcterms:W3CDTF">2023-11-27T16:49:50Z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0x010100B8DC1E1D6B073D49B712DE55404603C9</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{"FileActivityType":"9","FileActivityTimeStamp":"2023-01-20T20:54:33.897Z","FileActivityUsersOnPage":[{"DisplayName":"Kevin Trower","Id":"ktrower@wsscwater.com"},{"DisplayName":"Brown, Charles V.","Id":"cbrown@wsscwater.com"}],"FileActivityNavigationId":null}</vt:lpwstr>
  </property>
  <property fmtid="{D5CDD505-2E9C-101B-9397-08002B2CF9AE}" pid="8" name="Order">
    <vt:r8>233700</vt:r8>
  </property>
</Properties>
</file>